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tags/tag2.xml" ContentType="application/vnd.openxmlformats-officedocument.presentationml.tags+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4"/>
  </p:notesMasterIdLst>
  <p:sldIdLst>
    <p:sldId id="662" r:id="rId2"/>
    <p:sldId id="841" r:id="rId3"/>
    <p:sldId id="842" r:id="rId4"/>
    <p:sldId id="855" r:id="rId5"/>
    <p:sldId id="856" r:id="rId6"/>
    <p:sldId id="857" r:id="rId7"/>
    <p:sldId id="889" r:id="rId8"/>
    <p:sldId id="902" r:id="rId9"/>
    <p:sldId id="858" r:id="rId10"/>
    <p:sldId id="859" r:id="rId11"/>
    <p:sldId id="903" r:id="rId12"/>
    <p:sldId id="861" r:id="rId13"/>
    <p:sldId id="890" r:id="rId14"/>
    <p:sldId id="891" r:id="rId15"/>
    <p:sldId id="892" r:id="rId16"/>
    <p:sldId id="893" r:id="rId17"/>
    <p:sldId id="894" r:id="rId18"/>
    <p:sldId id="862" r:id="rId19"/>
    <p:sldId id="863" r:id="rId20"/>
    <p:sldId id="864" r:id="rId21"/>
    <p:sldId id="904" r:id="rId22"/>
    <p:sldId id="888" r:id="rId23"/>
    <p:sldId id="895" r:id="rId24"/>
    <p:sldId id="896" r:id="rId25"/>
    <p:sldId id="897" r:id="rId26"/>
    <p:sldId id="872" r:id="rId27"/>
    <p:sldId id="898" r:id="rId28"/>
    <p:sldId id="867" r:id="rId29"/>
    <p:sldId id="899" r:id="rId30"/>
    <p:sldId id="871" r:id="rId31"/>
    <p:sldId id="869" r:id="rId32"/>
    <p:sldId id="868" r:id="rId33"/>
    <p:sldId id="866" r:id="rId34"/>
    <p:sldId id="870" r:id="rId35"/>
    <p:sldId id="873" r:id="rId36"/>
    <p:sldId id="884" r:id="rId37"/>
    <p:sldId id="875" r:id="rId38"/>
    <p:sldId id="905" r:id="rId39"/>
    <p:sldId id="885" r:id="rId40"/>
    <p:sldId id="877" r:id="rId41"/>
    <p:sldId id="878" r:id="rId42"/>
    <p:sldId id="900" r:id="rId43"/>
    <p:sldId id="879" r:id="rId44"/>
    <p:sldId id="880" r:id="rId45"/>
    <p:sldId id="881" r:id="rId46"/>
    <p:sldId id="901" r:id="rId47"/>
    <p:sldId id="854" r:id="rId48"/>
    <p:sldId id="886" r:id="rId49"/>
    <p:sldId id="887" r:id="rId50"/>
    <p:sldId id="590" r:id="rId51"/>
    <p:sldId id="591" r:id="rId52"/>
    <p:sldId id="593" r:id="rId53"/>
  </p:sldIdLst>
  <p:sldSz cx="9144000" cy="5715000" type="screen16x10"/>
  <p:notesSz cx="6858000" cy="9144000"/>
  <p:defaultTextStyle>
    <a:defPPr>
      <a:defRPr lang="es-E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3297" userDrawn="1">
          <p15:clr>
            <a:srgbClr val="A4A3A4"/>
          </p15:clr>
        </p15:guide>
        <p15:guide id="2" pos="2993" userDrawn="1">
          <p15:clr>
            <a:srgbClr val="A4A3A4"/>
          </p15:clr>
        </p15:guide>
        <p15:guide id="3" orient="horz" pos="303" userDrawn="1">
          <p15:clr>
            <a:srgbClr val="A4A3A4"/>
          </p15:clr>
        </p15:guide>
        <p15:guide id="4" pos="5465" userDrawn="1">
          <p15:clr>
            <a:srgbClr val="A4A3A4"/>
          </p15:clr>
        </p15:guide>
        <p15:guide id="5" pos="317" userDrawn="1">
          <p15:clr>
            <a:srgbClr val="A4A3A4"/>
          </p15:clr>
        </p15:guide>
        <p15:guide id="6" pos="2767" userDrawn="1">
          <p15:clr>
            <a:srgbClr val="A4A3A4"/>
          </p15:clr>
        </p15:guide>
        <p15:guide id="7" pos="2880" userDrawn="1">
          <p15:clr>
            <a:srgbClr val="A4A3A4"/>
          </p15:clr>
        </p15:guide>
        <p15:guide id="8" orient="horz" pos="575" userDrawn="1">
          <p15:clr>
            <a:srgbClr val="A4A3A4"/>
          </p15:clr>
        </p15:guide>
        <p15:guide id="10" pos="431" userDrawn="1">
          <p15:clr>
            <a:srgbClr val="A4A3A4"/>
          </p15:clr>
        </p15:guide>
        <p15:guide id="12" pos="544" userDrawn="1">
          <p15:clr>
            <a:srgbClr val="A4A3A4"/>
          </p15:clr>
        </p15:guide>
        <p15:guide id="13" pos="4400" userDrawn="1">
          <p15:clr>
            <a:srgbClr val="A4A3A4"/>
          </p15:clr>
        </p15:guide>
        <p15:guide id="14" orient="horz" pos="1936" userDrawn="1">
          <p15:clr>
            <a:srgbClr val="A4A3A4"/>
          </p15:clr>
        </p15:guide>
        <p15:guide id="16" pos="3946"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F0F3"/>
    <a:srgbClr val="E4DDED"/>
    <a:srgbClr val="BDE7F4"/>
    <a:srgbClr val="C7EFF3"/>
    <a:srgbClr val="C1E6E8"/>
    <a:srgbClr val="DEEDC8"/>
    <a:srgbClr val="FEC9C5"/>
    <a:srgbClr val="EE4639"/>
    <a:srgbClr val="714FA0"/>
    <a:srgbClr val="D4CB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CF955F6-B38A-41FD-902B-A8884F7F10E2}" v="11" dt="2024-10-26T13:53:06.121"/>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Estilo medio 1 - Énfasis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37CE84F3-28C3-443E-9E96-99CF82512B78}" styleName="Estilo oscuro 1 - Énfasis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Estilo oscuro 1 - Énfasis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Estilo oscuro 1 - Énfasis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CAF9ED-07DC-4A11-8D7F-57B35C25682E}" styleName="Estilo medio 1 - Énfasis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2838BEF-8BB2-4498-84A7-C5851F593DF1}" styleName="Estilo medio 4 - Énfasis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505E3EF-67EA-436B-97B2-0124C06EBD24}" styleName="Estilo medio 4 - Énfasis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94" autoAdjust="0"/>
    <p:restoredTop sz="78085" autoAdjust="0"/>
  </p:normalViewPr>
  <p:slideViewPr>
    <p:cSldViewPr snapToGrid="0">
      <p:cViewPr varScale="1">
        <p:scale>
          <a:sx n="73" d="100"/>
          <a:sy n="73" d="100"/>
        </p:scale>
        <p:origin x="1680" y="53"/>
      </p:cViewPr>
      <p:guideLst>
        <p:guide orient="horz" pos="3297"/>
        <p:guide pos="2993"/>
        <p:guide orient="horz" pos="303"/>
        <p:guide pos="5465"/>
        <p:guide pos="317"/>
        <p:guide pos="2767"/>
        <p:guide pos="2880"/>
        <p:guide orient="horz" pos="575"/>
        <p:guide pos="431"/>
        <p:guide pos="544"/>
        <p:guide pos="4400"/>
        <p:guide orient="horz" pos="1936"/>
        <p:guide pos="3946"/>
      </p:guideLst>
    </p:cSldViewPr>
  </p:slideViewPr>
  <p:outlineViewPr>
    <p:cViewPr>
      <p:scale>
        <a:sx n="30" d="100"/>
        <a:sy n="30" d="100"/>
      </p:scale>
      <p:origin x="0" y="0"/>
    </p:cViewPr>
  </p:outlineViewPr>
  <p:notesTextViewPr>
    <p:cViewPr>
      <p:scale>
        <a:sx n="140" d="100"/>
        <a:sy n="140" d="100"/>
      </p:scale>
      <p:origin x="0" y="0"/>
    </p:cViewPr>
  </p:notesTextViewPr>
  <p:sorterViewPr>
    <p:cViewPr>
      <p:scale>
        <a:sx n="175" d="100"/>
        <a:sy n="175" d="100"/>
      </p:scale>
      <p:origin x="0" y="0"/>
    </p:cViewPr>
  </p:sorterViewPr>
  <p:notesViewPr>
    <p:cSldViewPr snapToGrid="0" snapToObjects="1" showGuides="1">
      <p:cViewPr varScale="1">
        <p:scale>
          <a:sx n="74" d="100"/>
          <a:sy n="74" d="100"/>
        </p:scale>
        <p:origin x="-4472" y="-11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tya garvich" userId="5be0e8c1e2936f7a" providerId="LiveId" clId="{5CF955F6-B38A-41FD-902B-A8884F7F10E2}"/>
    <pc:docChg chg="modSld">
      <pc:chgData name="katya garvich" userId="5be0e8c1e2936f7a" providerId="LiveId" clId="{5CF955F6-B38A-41FD-902B-A8884F7F10E2}" dt="2024-10-26T16:22:07.371" v="46" actId="20577"/>
      <pc:docMkLst>
        <pc:docMk/>
      </pc:docMkLst>
      <pc:sldChg chg="modSp">
        <pc:chgData name="katya garvich" userId="5be0e8c1e2936f7a" providerId="LiveId" clId="{5CF955F6-B38A-41FD-902B-A8884F7F10E2}" dt="2024-10-26T13:53:06.121" v="10" actId="20577"/>
        <pc:sldMkLst>
          <pc:docMk/>
          <pc:sldMk cId="1569294545" sldId="856"/>
        </pc:sldMkLst>
        <pc:graphicFrameChg chg="mod">
          <ac:chgData name="katya garvich" userId="5be0e8c1e2936f7a" providerId="LiveId" clId="{5CF955F6-B38A-41FD-902B-A8884F7F10E2}" dt="2024-10-26T13:53:06.121" v="10" actId="20577"/>
          <ac:graphicFrameMkLst>
            <pc:docMk/>
            <pc:sldMk cId="1569294545" sldId="856"/>
            <ac:graphicFrameMk id="2" creationId="{10008E6F-3767-4613-BA48-7119693F3A9D}"/>
          </ac:graphicFrameMkLst>
        </pc:graphicFrameChg>
      </pc:sldChg>
      <pc:sldChg chg="modSp mod">
        <pc:chgData name="katya garvich" userId="5be0e8c1e2936f7a" providerId="LiveId" clId="{5CF955F6-B38A-41FD-902B-A8884F7F10E2}" dt="2024-10-26T13:54:26.690" v="12" actId="20577"/>
        <pc:sldMkLst>
          <pc:docMk/>
          <pc:sldMk cId="1886749008" sldId="857"/>
        </pc:sldMkLst>
        <pc:spChg chg="mod">
          <ac:chgData name="katya garvich" userId="5be0e8c1e2936f7a" providerId="LiveId" clId="{5CF955F6-B38A-41FD-902B-A8884F7F10E2}" dt="2024-10-26T13:54:26.690" v="12" actId="20577"/>
          <ac:spMkLst>
            <pc:docMk/>
            <pc:sldMk cId="1886749008" sldId="857"/>
            <ac:spMk id="15" creationId="{00000000-0000-0000-0000-000000000000}"/>
          </ac:spMkLst>
        </pc:spChg>
      </pc:sldChg>
      <pc:sldChg chg="modNotesTx">
        <pc:chgData name="katya garvich" userId="5be0e8c1e2936f7a" providerId="LiveId" clId="{5CF955F6-B38A-41FD-902B-A8884F7F10E2}" dt="2024-10-26T16:10:34.842" v="45" actId="20577"/>
        <pc:sldMkLst>
          <pc:docMk/>
          <pc:sldMk cId="274144134" sldId="870"/>
        </pc:sldMkLst>
      </pc:sldChg>
      <pc:sldChg chg="modNotesTx">
        <pc:chgData name="katya garvich" userId="5be0e8c1e2936f7a" providerId="LiveId" clId="{5CF955F6-B38A-41FD-902B-A8884F7F10E2}" dt="2024-10-26T15:35:57.044" v="37" actId="20577"/>
        <pc:sldMkLst>
          <pc:docMk/>
          <pc:sldMk cId="1500980180" sldId="872"/>
        </pc:sldMkLst>
      </pc:sldChg>
      <pc:sldChg chg="modSp mod">
        <pc:chgData name="katya garvich" userId="5be0e8c1e2936f7a" providerId="LiveId" clId="{5CF955F6-B38A-41FD-902B-A8884F7F10E2}" dt="2024-10-26T16:22:07.371" v="46" actId="20577"/>
        <pc:sldMkLst>
          <pc:docMk/>
          <pc:sldMk cId="1977098892" sldId="878"/>
        </pc:sldMkLst>
        <pc:spChg chg="mod">
          <ac:chgData name="katya garvich" userId="5be0e8c1e2936f7a" providerId="LiveId" clId="{5CF955F6-B38A-41FD-902B-A8884F7F10E2}" dt="2024-10-26T16:22:07.371" v="46" actId="20577"/>
          <ac:spMkLst>
            <pc:docMk/>
            <pc:sldMk cId="1977098892" sldId="878"/>
            <ac:spMk id="3" creationId="{00000000-0000-0000-0000-000000000000}"/>
          </ac:spMkLst>
        </pc:spChg>
      </pc:sldChg>
      <pc:sldChg chg="modSp mod">
        <pc:chgData name="katya garvich" userId="5be0e8c1e2936f7a" providerId="LiveId" clId="{5CF955F6-B38A-41FD-902B-A8884F7F10E2}" dt="2024-10-26T13:59:05.090" v="32" actId="113"/>
        <pc:sldMkLst>
          <pc:docMk/>
          <pc:sldMk cId="3792892831" sldId="902"/>
        </pc:sldMkLst>
        <pc:spChg chg="mod">
          <ac:chgData name="katya garvich" userId="5be0e8c1e2936f7a" providerId="LiveId" clId="{5CF955F6-B38A-41FD-902B-A8884F7F10E2}" dt="2024-10-26T13:59:05.090" v="32" actId="113"/>
          <ac:spMkLst>
            <pc:docMk/>
            <pc:sldMk cId="3792892831" sldId="902"/>
            <ac:spMk id="5" creationId="{F5DC76F4-D327-4D92-82E6-9F8B7CBDD2EC}"/>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05FFCFE-2C88-44A6-A554-B68AA3432F3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s-PE"/>
        </a:p>
      </dgm:t>
    </dgm:pt>
    <dgm:pt modelId="{FF0F3385-C28D-4AD3-A60E-2262FB37C19D}">
      <dgm:prSet phldrT="[Texto]" custT="1"/>
      <dgm:spPr/>
      <dgm:t>
        <a:bodyPr/>
        <a:lstStyle/>
        <a:p>
          <a:r>
            <a:rPr lang="es-PE" sz="1600" b="1" dirty="0">
              <a:latin typeface="Calibri" panose="020F0502020204030204" pitchFamily="34" charset="0"/>
              <a:cs typeface="Calibri" panose="020F0502020204030204" pitchFamily="34" charset="0"/>
            </a:rPr>
            <a:t>Entregar valor</a:t>
          </a:r>
        </a:p>
      </dgm:t>
    </dgm:pt>
    <dgm:pt modelId="{BCF6DC15-A113-441B-AE3C-F30150A3E3CF}" type="parTrans" cxnId="{51E61E10-7E7E-4AC0-94E9-4FD633B5EF5F}">
      <dgm:prSet/>
      <dgm:spPr/>
      <dgm:t>
        <a:bodyPr/>
        <a:lstStyle/>
        <a:p>
          <a:endParaRPr lang="es-PE" sz="1600">
            <a:latin typeface="Calibri" panose="020F0502020204030204" pitchFamily="34" charset="0"/>
            <a:cs typeface="Calibri" panose="020F0502020204030204" pitchFamily="34" charset="0"/>
          </a:endParaRPr>
        </a:p>
      </dgm:t>
    </dgm:pt>
    <dgm:pt modelId="{0CB922E4-0D27-421A-89B6-6EB13B66D14A}" type="sibTrans" cxnId="{51E61E10-7E7E-4AC0-94E9-4FD633B5EF5F}">
      <dgm:prSet/>
      <dgm:spPr/>
      <dgm:t>
        <a:bodyPr/>
        <a:lstStyle/>
        <a:p>
          <a:endParaRPr lang="es-PE" sz="1600">
            <a:latin typeface="Calibri" panose="020F0502020204030204" pitchFamily="34" charset="0"/>
            <a:cs typeface="Calibri" panose="020F0502020204030204" pitchFamily="34" charset="0"/>
          </a:endParaRPr>
        </a:p>
      </dgm:t>
    </dgm:pt>
    <dgm:pt modelId="{5D0C2E16-5602-41B4-9F7C-0DC6700AD569}">
      <dgm:prSet phldrT="[Texto]" custT="1"/>
      <dgm:spPr/>
      <dgm:t>
        <a:bodyPr/>
        <a:lstStyle/>
        <a:p>
          <a:r>
            <a:rPr lang="es-ES" sz="1600" dirty="0">
              <a:latin typeface="Calibri" panose="020F0502020204030204" pitchFamily="34" charset="0"/>
              <a:cs typeface="Calibri" panose="020F0502020204030204" pitchFamily="34" charset="0"/>
            </a:rPr>
            <a:t>Se centra en el valor del cliente y enfatiza el concepto de eliminar cualquier actividad que no agregue valor a la creación o entrega de un producto o servicio.</a:t>
          </a:r>
          <a:endParaRPr lang="es-PE" sz="1600" dirty="0">
            <a:latin typeface="Calibri" panose="020F0502020204030204" pitchFamily="34" charset="0"/>
            <a:cs typeface="Calibri" panose="020F0502020204030204" pitchFamily="34" charset="0"/>
          </a:endParaRPr>
        </a:p>
      </dgm:t>
    </dgm:pt>
    <dgm:pt modelId="{0DCFD745-CC20-40B6-A9C5-4600369F19D7}" type="parTrans" cxnId="{529EF883-DB12-480B-BC02-166068D033FC}">
      <dgm:prSet/>
      <dgm:spPr/>
      <dgm:t>
        <a:bodyPr/>
        <a:lstStyle/>
        <a:p>
          <a:endParaRPr lang="es-PE" sz="1600">
            <a:latin typeface="Calibri" panose="020F0502020204030204" pitchFamily="34" charset="0"/>
            <a:cs typeface="Calibri" panose="020F0502020204030204" pitchFamily="34" charset="0"/>
          </a:endParaRPr>
        </a:p>
      </dgm:t>
    </dgm:pt>
    <dgm:pt modelId="{61317B99-DEDD-4339-8B55-4970E3A9282A}" type="sibTrans" cxnId="{529EF883-DB12-480B-BC02-166068D033FC}">
      <dgm:prSet/>
      <dgm:spPr/>
      <dgm:t>
        <a:bodyPr/>
        <a:lstStyle/>
        <a:p>
          <a:endParaRPr lang="es-PE" sz="1600">
            <a:latin typeface="Calibri" panose="020F0502020204030204" pitchFamily="34" charset="0"/>
            <a:cs typeface="Calibri" panose="020F0502020204030204" pitchFamily="34" charset="0"/>
          </a:endParaRPr>
        </a:p>
      </dgm:t>
    </dgm:pt>
    <dgm:pt modelId="{3FF1DB96-3004-447C-AE08-C6E285DA5D65}">
      <dgm:prSet phldrT="[Texto]" custT="1"/>
      <dgm:spPr/>
      <dgm:t>
        <a:bodyPr/>
        <a:lstStyle/>
        <a:p>
          <a:r>
            <a:rPr lang="es-PE" sz="1600" b="1" dirty="0">
              <a:latin typeface="Calibri" panose="020F0502020204030204" pitchFamily="34" charset="0"/>
              <a:cs typeface="Calibri" panose="020F0502020204030204" pitchFamily="34" charset="0"/>
            </a:rPr>
            <a:t>Eliminar residuos</a:t>
          </a:r>
        </a:p>
      </dgm:t>
    </dgm:pt>
    <dgm:pt modelId="{45D76B49-7459-4C1F-805C-FCC253494AD4}" type="parTrans" cxnId="{ADDEDDC6-4789-41FF-9C8B-9E007191A9A5}">
      <dgm:prSet/>
      <dgm:spPr/>
      <dgm:t>
        <a:bodyPr/>
        <a:lstStyle/>
        <a:p>
          <a:endParaRPr lang="es-PE" sz="1600">
            <a:latin typeface="Calibri" panose="020F0502020204030204" pitchFamily="34" charset="0"/>
            <a:cs typeface="Calibri" panose="020F0502020204030204" pitchFamily="34" charset="0"/>
          </a:endParaRPr>
        </a:p>
      </dgm:t>
    </dgm:pt>
    <dgm:pt modelId="{24C1BEC4-7925-4B1E-95D6-FCBB25E0DB6F}" type="sibTrans" cxnId="{ADDEDDC6-4789-41FF-9C8B-9E007191A9A5}">
      <dgm:prSet/>
      <dgm:spPr/>
      <dgm:t>
        <a:bodyPr/>
        <a:lstStyle/>
        <a:p>
          <a:endParaRPr lang="es-PE" sz="1600">
            <a:latin typeface="Calibri" panose="020F0502020204030204" pitchFamily="34" charset="0"/>
            <a:cs typeface="Calibri" panose="020F0502020204030204" pitchFamily="34" charset="0"/>
          </a:endParaRPr>
        </a:p>
      </dgm:t>
    </dgm:pt>
    <dgm:pt modelId="{FA0C0D69-9395-4E1D-AABF-80E520A93EBD}">
      <dgm:prSet phldrT="[Texto]" custT="1"/>
      <dgm:spPr/>
      <dgm:t>
        <a:bodyPr/>
        <a:lstStyle/>
        <a:p>
          <a:r>
            <a:rPr lang="es-ES" sz="1600" dirty="0">
              <a:latin typeface="Calibri" panose="020F0502020204030204" pitchFamily="34" charset="0"/>
              <a:cs typeface="Calibri" panose="020F0502020204030204" pitchFamily="34" charset="0"/>
            </a:rPr>
            <a:t>La idea general detrás de Lean </a:t>
          </a:r>
          <a:r>
            <a:rPr lang="es-ES" sz="1600" dirty="0" err="1">
              <a:latin typeface="Calibri" panose="020F0502020204030204" pitchFamily="34" charset="0"/>
              <a:cs typeface="Calibri" panose="020F0502020204030204" pitchFamily="34" charset="0"/>
            </a:rPr>
            <a:t>Manufacturing</a:t>
          </a:r>
          <a:r>
            <a:rPr lang="es-ES" sz="1600" dirty="0">
              <a:latin typeface="Calibri" panose="020F0502020204030204" pitchFamily="34" charset="0"/>
              <a:cs typeface="Calibri" panose="020F0502020204030204" pitchFamily="34" charset="0"/>
            </a:rPr>
            <a:t> es eliminar el desperdicio en todas sus formas para aumentar la eficiencia y productividad.</a:t>
          </a:r>
          <a:endParaRPr lang="es-PE" sz="1600" dirty="0">
            <a:latin typeface="Calibri" panose="020F0502020204030204" pitchFamily="34" charset="0"/>
            <a:cs typeface="Calibri" panose="020F0502020204030204" pitchFamily="34" charset="0"/>
          </a:endParaRPr>
        </a:p>
      </dgm:t>
    </dgm:pt>
    <dgm:pt modelId="{1EC38C30-091A-465A-95A5-9C67418B1FB6}" type="parTrans" cxnId="{04394FFC-BB9D-4112-BBE5-15559DC01584}">
      <dgm:prSet/>
      <dgm:spPr/>
      <dgm:t>
        <a:bodyPr/>
        <a:lstStyle/>
        <a:p>
          <a:endParaRPr lang="es-PE" sz="1600">
            <a:latin typeface="Calibri" panose="020F0502020204030204" pitchFamily="34" charset="0"/>
            <a:cs typeface="Calibri" panose="020F0502020204030204" pitchFamily="34" charset="0"/>
          </a:endParaRPr>
        </a:p>
      </dgm:t>
    </dgm:pt>
    <dgm:pt modelId="{FCFC1275-3B1A-49CA-9D33-7FC8CF5C61D4}" type="sibTrans" cxnId="{04394FFC-BB9D-4112-BBE5-15559DC01584}">
      <dgm:prSet/>
      <dgm:spPr/>
      <dgm:t>
        <a:bodyPr/>
        <a:lstStyle/>
        <a:p>
          <a:endParaRPr lang="es-PE" sz="1600">
            <a:latin typeface="Calibri" panose="020F0502020204030204" pitchFamily="34" charset="0"/>
            <a:cs typeface="Calibri" panose="020F0502020204030204" pitchFamily="34" charset="0"/>
          </a:endParaRPr>
        </a:p>
      </dgm:t>
    </dgm:pt>
    <dgm:pt modelId="{C4CF2764-ABAF-4B19-BCEC-4160B53A3E6C}">
      <dgm:prSet phldrT="[Texto]" custT="1"/>
      <dgm:spPr/>
      <dgm:t>
        <a:bodyPr/>
        <a:lstStyle/>
        <a:p>
          <a:r>
            <a:rPr lang="es-PE" sz="1600" b="1" dirty="0">
              <a:latin typeface="Calibri" panose="020F0502020204030204" pitchFamily="34" charset="0"/>
              <a:cs typeface="Calibri" panose="020F0502020204030204" pitchFamily="34" charset="0"/>
            </a:rPr>
            <a:t>Avanzar hacia la excelencia</a:t>
          </a:r>
        </a:p>
      </dgm:t>
    </dgm:pt>
    <dgm:pt modelId="{F5553BBE-FEB5-47A1-886D-BC65455B7F30}" type="parTrans" cxnId="{39CDC906-041C-4A14-AA54-6599D4DD32E6}">
      <dgm:prSet/>
      <dgm:spPr/>
      <dgm:t>
        <a:bodyPr/>
        <a:lstStyle/>
        <a:p>
          <a:endParaRPr lang="es-PE" sz="1600">
            <a:latin typeface="Calibri" panose="020F0502020204030204" pitchFamily="34" charset="0"/>
            <a:cs typeface="Calibri" panose="020F0502020204030204" pitchFamily="34" charset="0"/>
          </a:endParaRPr>
        </a:p>
      </dgm:t>
    </dgm:pt>
    <dgm:pt modelId="{2D740EA7-FA7F-49C6-9B2E-2772DFE36505}" type="sibTrans" cxnId="{39CDC906-041C-4A14-AA54-6599D4DD32E6}">
      <dgm:prSet/>
      <dgm:spPr/>
      <dgm:t>
        <a:bodyPr/>
        <a:lstStyle/>
        <a:p>
          <a:endParaRPr lang="es-PE" sz="1600">
            <a:latin typeface="Calibri" panose="020F0502020204030204" pitchFamily="34" charset="0"/>
            <a:cs typeface="Calibri" panose="020F0502020204030204" pitchFamily="34" charset="0"/>
          </a:endParaRPr>
        </a:p>
      </dgm:t>
    </dgm:pt>
    <dgm:pt modelId="{B9D6C87C-12A1-46AD-B728-843EC8E59E5A}">
      <dgm:prSet phldrT="[Texto]" custT="1"/>
      <dgm:spPr/>
      <dgm:t>
        <a:bodyPr/>
        <a:lstStyle/>
        <a:p>
          <a:r>
            <a:rPr lang="es-PE" sz="1600" b="0" i="0" dirty="0">
              <a:latin typeface="Calibri" panose="020F0502020204030204" pitchFamily="34" charset="0"/>
              <a:cs typeface="Calibri" panose="020F0502020204030204" pitchFamily="34" charset="0"/>
            </a:rPr>
            <a:t>Busca eliminar desperdicios (actividades que no agregan valor) a través de la mejora continua.</a:t>
          </a:r>
          <a:endParaRPr lang="es-PE" sz="1600" dirty="0">
            <a:latin typeface="Calibri" panose="020F0502020204030204" pitchFamily="34" charset="0"/>
            <a:cs typeface="Calibri" panose="020F0502020204030204" pitchFamily="34" charset="0"/>
          </a:endParaRPr>
        </a:p>
      </dgm:t>
    </dgm:pt>
    <dgm:pt modelId="{4DADC8D4-CD32-48A3-A2D8-578A94F0D8BC}" type="parTrans" cxnId="{37BE2309-524E-4B19-BEE3-355C735221C8}">
      <dgm:prSet/>
      <dgm:spPr/>
      <dgm:t>
        <a:bodyPr/>
        <a:lstStyle/>
        <a:p>
          <a:endParaRPr lang="es-PE" sz="1600">
            <a:latin typeface="Calibri" panose="020F0502020204030204" pitchFamily="34" charset="0"/>
            <a:cs typeface="Calibri" panose="020F0502020204030204" pitchFamily="34" charset="0"/>
          </a:endParaRPr>
        </a:p>
      </dgm:t>
    </dgm:pt>
    <dgm:pt modelId="{640D1705-BD70-4DCD-9711-860C015DC9CB}" type="sibTrans" cxnId="{37BE2309-524E-4B19-BEE3-355C735221C8}">
      <dgm:prSet/>
      <dgm:spPr/>
      <dgm:t>
        <a:bodyPr/>
        <a:lstStyle/>
        <a:p>
          <a:endParaRPr lang="es-PE" sz="1600">
            <a:latin typeface="Calibri" panose="020F0502020204030204" pitchFamily="34" charset="0"/>
            <a:cs typeface="Calibri" panose="020F0502020204030204" pitchFamily="34" charset="0"/>
          </a:endParaRPr>
        </a:p>
      </dgm:t>
    </dgm:pt>
    <dgm:pt modelId="{569F8672-E0FC-4C5C-93BE-9C25950D4A21}" type="pres">
      <dgm:prSet presAssocID="{105FFCFE-2C88-44A6-A554-B68AA3432F31}" presName="linear" presStyleCnt="0">
        <dgm:presLayoutVars>
          <dgm:dir/>
          <dgm:animLvl val="lvl"/>
          <dgm:resizeHandles val="exact"/>
        </dgm:presLayoutVars>
      </dgm:prSet>
      <dgm:spPr/>
    </dgm:pt>
    <dgm:pt modelId="{4697E5D1-88AA-4889-BE9E-6D2B9D363B72}" type="pres">
      <dgm:prSet presAssocID="{FF0F3385-C28D-4AD3-A60E-2262FB37C19D}" presName="parentLin" presStyleCnt="0"/>
      <dgm:spPr/>
    </dgm:pt>
    <dgm:pt modelId="{222C0A1E-4AD1-45CF-BF3E-131651CDF055}" type="pres">
      <dgm:prSet presAssocID="{FF0F3385-C28D-4AD3-A60E-2262FB37C19D}" presName="parentLeftMargin" presStyleLbl="node1" presStyleIdx="0" presStyleCnt="3"/>
      <dgm:spPr/>
    </dgm:pt>
    <dgm:pt modelId="{A0BBFE3A-9343-47D3-AEF7-E210C0823109}" type="pres">
      <dgm:prSet presAssocID="{FF0F3385-C28D-4AD3-A60E-2262FB37C19D}" presName="parentText" presStyleLbl="node1" presStyleIdx="0" presStyleCnt="3">
        <dgm:presLayoutVars>
          <dgm:chMax val="0"/>
          <dgm:bulletEnabled val="1"/>
        </dgm:presLayoutVars>
      </dgm:prSet>
      <dgm:spPr/>
    </dgm:pt>
    <dgm:pt modelId="{1EFFCAE5-AABB-40EE-8AFA-31B935B3252E}" type="pres">
      <dgm:prSet presAssocID="{FF0F3385-C28D-4AD3-A60E-2262FB37C19D}" presName="negativeSpace" presStyleCnt="0"/>
      <dgm:spPr/>
    </dgm:pt>
    <dgm:pt modelId="{B6490DFD-6396-4053-8022-741280405CDA}" type="pres">
      <dgm:prSet presAssocID="{FF0F3385-C28D-4AD3-A60E-2262FB37C19D}" presName="childText" presStyleLbl="conFgAcc1" presStyleIdx="0" presStyleCnt="3">
        <dgm:presLayoutVars>
          <dgm:bulletEnabled val="1"/>
        </dgm:presLayoutVars>
      </dgm:prSet>
      <dgm:spPr/>
    </dgm:pt>
    <dgm:pt modelId="{1921E4B4-06E0-4DAD-995C-EEBC7B65916E}" type="pres">
      <dgm:prSet presAssocID="{0CB922E4-0D27-421A-89B6-6EB13B66D14A}" presName="spaceBetweenRectangles" presStyleCnt="0"/>
      <dgm:spPr/>
    </dgm:pt>
    <dgm:pt modelId="{353DC965-1ADF-43F1-AADC-7F05E6AFA0C5}" type="pres">
      <dgm:prSet presAssocID="{3FF1DB96-3004-447C-AE08-C6E285DA5D65}" presName="parentLin" presStyleCnt="0"/>
      <dgm:spPr/>
    </dgm:pt>
    <dgm:pt modelId="{9D150F60-F035-47FC-AEDD-24014FCDBC3A}" type="pres">
      <dgm:prSet presAssocID="{3FF1DB96-3004-447C-AE08-C6E285DA5D65}" presName="parentLeftMargin" presStyleLbl="node1" presStyleIdx="0" presStyleCnt="3"/>
      <dgm:spPr/>
    </dgm:pt>
    <dgm:pt modelId="{286011C5-C3FB-4D45-973E-26D60E0A8FBD}" type="pres">
      <dgm:prSet presAssocID="{3FF1DB96-3004-447C-AE08-C6E285DA5D65}" presName="parentText" presStyleLbl="node1" presStyleIdx="1" presStyleCnt="3">
        <dgm:presLayoutVars>
          <dgm:chMax val="0"/>
          <dgm:bulletEnabled val="1"/>
        </dgm:presLayoutVars>
      </dgm:prSet>
      <dgm:spPr/>
    </dgm:pt>
    <dgm:pt modelId="{BE99460D-0C7C-4A0A-9065-84421C4BC963}" type="pres">
      <dgm:prSet presAssocID="{3FF1DB96-3004-447C-AE08-C6E285DA5D65}" presName="negativeSpace" presStyleCnt="0"/>
      <dgm:spPr/>
    </dgm:pt>
    <dgm:pt modelId="{B9BC0078-F123-424B-9D25-F83FBCED0EB1}" type="pres">
      <dgm:prSet presAssocID="{3FF1DB96-3004-447C-AE08-C6E285DA5D65}" presName="childText" presStyleLbl="conFgAcc1" presStyleIdx="1" presStyleCnt="3">
        <dgm:presLayoutVars>
          <dgm:bulletEnabled val="1"/>
        </dgm:presLayoutVars>
      </dgm:prSet>
      <dgm:spPr/>
    </dgm:pt>
    <dgm:pt modelId="{CEBD0864-D190-4236-A67E-0BFE48E768A2}" type="pres">
      <dgm:prSet presAssocID="{24C1BEC4-7925-4B1E-95D6-FCBB25E0DB6F}" presName="spaceBetweenRectangles" presStyleCnt="0"/>
      <dgm:spPr/>
    </dgm:pt>
    <dgm:pt modelId="{EAFA3647-FD05-4E95-8240-078E2C1A6534}" type="pres">
      <dgm:prSet presAssocID="{C4CF2764-ABAF-4B19-BCEC-4160B53A3E6C}" presName="parentLin" presStyleCnt="0"/>
      <dgm:spPr/>
    </dgm:pt>
    <dgm:pt modelId="{44E76C8A-D839-4316-A070-C59A5656E54C}" type="pres">
      <dgm:prSet presAssocID="{C4CF2764-ABAF-4B19-BCEC-4160B53A3E6C}" presName="parentLeftMargin" presStyleLbl="node1" presStyleIdx="1" presStyleCnt="3"/>
      <dgm:spPr/>
    </dgm:pt>
    <dgm:pt modelId="{6575C3F9-A3BC-4A9F-8527-31FF8F938D45}" type="pres">
      <dgm:prSet presAssocID="{C4CF2764-ABAF-4B19-BCEC-4160B53A3E6C}" presName="parentText" presStyleLbl="node1" presStyleIdx="2" presStyleCnt="3">
        <dgm:presLayoutVars>
          <dgm:chMax val="0"/>
          <dgm:bulletEnabled val="1"/>
        </dgm:presLayoutVars>
      </dgm:prSet>
      <dgm:spPr/>
    </dgm:pt>
    <dgm:pt modelId="{61D3B6A1-E120-43EA-AD9E-D7630415D6D8}" type="pres">
      <dgm:prSet presAssocID="{C4CF2764-ABAF-4B19-BCEC-4160B53A3E6C}" presName="negativeSpace" presStyleCnt="0"/>
      <dgm:spPr/>
    </dgm:pt>
    <dgm:pt modelId="{0C792BD7-8AF3-4866-A1D2-A819E55051B9}" type="pres">
      <dgm:prSet presAssocID="{C4CF2764-ABAF-4B19-BCEC-4160B53A3E6C}" presName="childText" presStyleLbl="conFgAcc1" presStyleIdx="2" presStyleCnt="3">
        <dgm:presLayoutVars>
          <dgm:bulletEnabled val="1"/>
        </dgm:presLayoutVars>
      </dgm:prSet>
      <dgm:spPr/>
    </dgm:pt>
  </dgm:ptLst>
  <dgm:cxnLst>
    <dgm:cxn modelId="{39CDC906-041C-4A14-AA54-6599D4DD32E6}" srcId="{105FFCFE-2C88-44A6-A554-B68AA3432F31}" destId="{C4CF2764-ABAF-4B19-BCEC-4160B53A3E6C}" srcOrd="2" destOrd="0" parTransId="{F5553BBE-FEB5-47A1-886D-BC65455B7F30}" sibTransId="{2D740EA7-FA7F-49C6-9B2E-2772DFE36505}"/>
    <dgm:cxn modelId="{37BE2309-524E-4B19-BEE3-355C735221C8}" srcId="{C4CF2764-ABAF-4B19-BCEC-4160B53A3E6C}" destId="{B9D6C87C-12A1-46AD-B728-843EC8E59E5A}" srcOrd="0" destOrd="0" parTransId="{4DADC8D4-CD32-48A3-A2D8-578A94F0D8BC}" sibTransId="{640D1705-BD70-4DCD-9711-860C015DC9CB}"/>
    <dgm:cxn modelId="{51E61E10-7E7E-4AC0-94E9-4FD633B5EF5F}" srcId="{105FFCFE-2C88-44A6-A554-B68AA3432F31}" destId="{FF0F3385-C28D-4AD3-A60E-2262FB37C19D}" srcOrd="0" destOrd="0" parTransId="{BCF6DC15-A113-441B-AE3C-F30150A3E3CF}" sibTransId="{0CB922E4-0D27-421A-89B6-6EB13B66D14A}"/>
    <dgm:cxn modelId="{F474F633-D7AF-48B6-89AC-9E1F4A295741}" type="presOf" srcId="{5D0C2E16-5602-41B4-9F7C-0DC6700AD569}" destId="{B6490DFD-6396-4053-8022-741280405CDA}" srcOrd="0" destOrd="0" presId="urn:microsoft.com/office/officeart/2005/8/layout/list1"/>
    <dgm:cxn modelId="{1DBF2562-148B-43F8-8A6C-81907753B2D2}" type="presOf" srcId="{B9D6C87C-12A1-46AD-B728-843EC8E59E5A}" destId="{0C792BD7-8AF3-4866-A1D2-A819E55051B9}" srcOrd="0" destOrd="0" presId="urn:microsoft.com/office/officeart/2005/8/layout/list1"/>
    <dgm:cxn modelId="{4BDF0547-57A2-41B3-99A4-540D2253E0A0}" type="presOf" srcId="{3FF1DB96-3004-447C-AE08-C6E285DA5D65}" destId="{9D150F60-F035-47FC-AEDD-24014FCDBC3A}" srcOrd="0" destOrd="0" presId="urn:microsoft.com/office/officeart/2005/8/layout/list1"/>
    <dgm:cxn modelId="{F4A84855-618E-4799-A1A3-A53A9747BE59}" type="presOf" srcId="{C4CF2764-ABAF-4B19-BCEC-4160B53A3E6C}" destId="{6575C3F9-A3BC-4A9F-8527-31FF8F938D45}" srcOrd="1" destOrd="0" presId="urn:microsoft.com/office/officeart/2005/8/layout/list1"/>
    <dgm:cxn modelId="{E406B978-7C48-4B7A-9817-AACB83FF2B1C}" type="presOf" srcId="{C4CF2764-ABAF-4B19-BCEC-4160B53A3E6C}" destId="{44E76C8A-D839-4316-A070-C59A5656E54C}" srcOrd="0" destOrd="0" presId="urn:microsoft.com/office/officeart/2005/8/layout/list1"/>
    <dgm:cxn modelId="{529EF883-DB12-480B-BC02-166068D033FC}" srcId="{FF0F3385-C28D-4AD3-A60E-2262FB37C19D}" destId="{5D0C2E16-5602-41B4-9F7C-0DC6700AD569}" srcOrd="0" destOrd="0" parTransId="{0DCFD745-CC20-40B6-A9C5-4600369F19D7}" sibTransId="{61317B99-DEDD-4339-8B55-4970E3A9282A}"/>
    <dgm:cxn modelId="{93A2069A-4669-4C1F-B9F4-AE1E29ED6EAC}" type="presOf" srcId="{3FF1DB96-3004-447C-AE08-C6E285DA5D65}" destId="{286011C5-C3FB-4D45-973E-26D60E0A8FBD}" srcOrd="1" destOrd="0" presId="urn:microsoft.com/office/officeart/2005/8/layout/list1"/>
    <dgm:cxn modelId="{60EAA7AB-15B4-49D6-B6D6-CB3AB051CF0F}" type="presOf" srcId="{FF0F3385-C28D-4AD3-A60E-2262FB37C19D}" destId="{A0BBFE3A-9343-47D3-AEF7-E210C0823109}" srcOrd="1" destOrd="0" presId="urn:microsoft.com/office/officeart/2005/8/layout/list1"/>
    <dgm:cxn modelId="{ADDEDDC6-4789-41FF-9C8B-9E007191A9A5}" srcId="{105FFCFE-2C88-44A6-A554-B68AA3432F31}" destId="{3FF1DB96-3004-447C-AE08-C6E285DA5D65}" srcOrd="1" destOrd="0" parTransId="{45D76B49-7459-4C1F-805C-FCC253494AD4}" sibTransId="{24C1BEC4-7925-4B1E-95D6-FCBB25E0DB6F}"/>
    <dgm:cxn modelId="{2487D5CE-EDFD-4E73-8B67-4432DDC26075}" type="presOf" srcId="{FA0C0D69-9395-4E1D-AABF-80E520A93EBD}" destId="{B9BC0078-F123-424B-9D25-F83FBCED0EB1}" srcOrd="0" destOrd="0" presId="urn:microsoft.com/office/officeart/2005/8/layout/list1"/>
    <dgm:cxn modelId="{0AD376F3-A342-4FAF-A69E-3EEE5808F2A9}" type="presOf" srcId="{FF0F3385-C28D-4AD3-A60E-2262FB37C19D}" destId="{222C0A1E-4AD1-45CF-BF3E-131651CDF055}" srcOrd="0" destOrd="0" presId="urn:microsoft.com/office/officeart/2005/8/layout/list1"/>
    <dgm:cxn modelId="{794CF4F4-384C-4C5B-9DB9-CAF48B8DBA5E}" type="presOf" srcId="{105FFCFE-2C88-44A6-A554-B68AA3432F31}" destId="{569F8672-E0FC-4C5C-93BE-9C25950D4A21}" srcOrd="0" destOrd="0" presId="urn:microsoft.com/office/officeart/2005/8/layout/list1"/>
    <dgm:cxn modelId="{04394FFC-BB9D-4112-BBE5-15559DC01584}" srcId="{3FF1DB96-3004-447C-AE08-C6E285DA5D65}" destId="{FA0C0D69-9395-4E1D-AABF-80E520A93EBD}" srcOrd="0" destOrd="0" parTransId="{1EC38C30-091A-465A-95A5-9C67418B1FB6}" sibTransId="{FCFC1275-3B1A-49CA-9D33-7FC8CF5C61D4}"/>
    <dgm:cxn modelId="{C1006364-3E11-4459-8AE6-E0DCCDF36B2C}" type="presParOf" srcId="{569F8672-E0FC-4C5C-93BE-9C25950D4A21}" destId="{4697E5D1-88AA-4889-BE9E-6D2B9D363B72}" srcOrd="0" destOrd="0" presId="urn:microsoft.com/office/officeart/2005/8/layout/list1"/>
    <dgm:cxn modelId="{CE859B03-2D72-462B-AECD-59FBFBCF966B}" type="presParOf" srcId="{4697E5D1-88AA-4889-BE9E-6D2B9D363B72}" destId="{222C0A1E-4AD1-45CF-BF3E-131651CDF055}" srcOrd="0" destOrd="0" presId="urn:microsoft.com/office/officeart/2005/8/layout/list1"/>
    <dgm:cxn modelId="{1E089B83-E4C1-442C-86EA-000D59210A1C}" type="presParOf" srcId="{4697E5D1-88AA-4889-BE9E-6D2B9D363B72}" destId="{A0BBFE3A-9343-47D3-AEF7-E210C0823109}" srcOrd="1" destOrd="0" presId="urn:microsoft.com/office/officeart/2005/8/layout/list1"/>
    <dgm:cxn modelId="{B0F21DC6-BE88-4624-AE90-7CDAE7CF8D18}" type="presParOf" srcId="{569F8672-E0FC-4C5C-93BE-9C25950D4A21}" destId="{1EFFCAE5-AABB-40EE-8AFA-31B935B3252E}" srcOrd="1" destOrd="0" presId="urn:microsoft.com/office/officeart/2005/8/layout/list1"/>
    <dgm:cxn modelId="{4CCBFE13-36A1-43CC-BC9D-CB07609487EE}" type="presParOf" srcId="{569F8672-E0FC-4C5C-93BE-9C25950D4A21}" destId="{B6490DFD-6396-4053-8022-741280405CDA}" srcOrd="2" destOrd="0" presId="urn:microsoft.com/office/officeart/2005/8/layout/list1"/>
    <dgm:cxn modelId="{71CD6F40-3C2A-45E5-8D4D-74EC7F81360E}" type="presParOf" srcId="{569F8672-E0FC-4C5C-93BE-9C25950D4A21}" destId="{1921E4B4-06E0-4DAD-995C-EEBC7B65916E}" srcOrd="3" destOrd="0" presId="urn:microsoft.com/office/officeart/2005/8/layout/list1"/>
    <dgm:cxn modelId="{7EE026BC-4A75-4353-9863-BA642002AA28}" type="presParOf" srcId="{569F8672-E0FC-4C5C-93BE-9C25950D4A21}" destId="{353DC965-1ADF-43F1-AADC-7F05E6AFA0C5}" srcOrd="4" destOrd="0" presId="urn:microsoft.com/office/officeart/2005/8/layout/list1"/>
    <dgm:cxn modelId="{B323C677-B00F-4D79-BDB0-947230A1043D}" type="presParOf" srcId="{353DC965-1ADF-43F1-AADC-7F05E6AFA0C5}" destId="{9D150F60-F035-47FC-AEDD-24014FCDBC3A}" srcOrd="0" destOrd="0" presId="urn:microsoft.com/office/officeart/2005/8/layout/list1"/>
    <dgm:cxn modelId="{46EA6622-0E89-47FE-A0A4-3425431F026E}" type="presParOf" srcId="{353DC965-1ADF-43F1-AADC-7F05E6AFA0C5}" destId="{286011C5-C3FB-4D45-973E-26D60E0A8FBD}" srcOrd="1" destOrd="0" presId="urn:microsoft.com/office/officeart/2005/8/layout/list1"/>
    <dgm:cxn modelId="{B10425B7-02E0-4667-907A-39DFB8A74877}" type="presParOf" srcId="{569F8672-E0FC-4C5C-93BE-9C25950D4A21}" destId="{BE99460D-0C7C-4A0A-9065-84421C4BC963}" srcOrd="5" destOrd="0" presId="urn:microsoft.com/office/officeart/2005/8/layout/list1"/>
    <dgm:cxn modelId="{EBE492D5-F4B5-4449-9285-99ECED828299}" type="presParOf" srcId="{569F8672-E0FC-4C5C-93BE-9C25950D4A21}" destId="{B9BC0078-F123-424B-9D25-F83FBCED0EB1}" srcOrd="6" destOrd="0" presId="urn:microsoft.com/office/officeart/2005/8/layout/list1"/>
    <dgm:cxn modelId="{5360EAE3-B721-4CF0-A381-D773A836D365}" type="presParOf" srcId="{569F8672-E0FC-4C5C-93BE-9C25950D4A21}" destId="{CEBD0864-D190-4236-A67E-0BFE48E768A2}" srcOrd="7" destOrd="0" presId="urn:microsoft.com/office/officeart/2005/8/layout/list1"/>
    <dgm:cxn modelId="{DFCCD7B6-FBD7-41B4-B5AC-804F4791B377}" type="presParOf" srcId="{569F8672-E0FC-4C5C-93BE-9C25950D4A21}" destId="{EAFA3647-FD05-4E95-8240-078E2C1A6534}" srcOrd="8" destOrd="0" presId="urn:microsoft.com/office/officeart/2005/8/layout/list1"/>
    <dgm:cxn modelId="{8FD20269-776C-4AD3-B3C0-8533C167AA97}" type="presParOf" srcId="{EAFA3647-FD05-4E95-8240-078E2C1A6534}" destId="{44E76C8A-D839-4316-A070-C59A5656E54C}" srcOrd="0" destOrd="0" presId="urn:microsoft.com/office/officeart/2005/8/layout/list1"/>
    <dgm:cxn modelId="{961DCA5F-59E8-4EAE-8EFF-50A39E23693E}" type="presParOf" srcId="{EAFA3647-FD05-4E95-8240-078E2C1A6534}" destId="{6575C3F9-A3BC-4A9F-8527-31FF8F938D45}" srcOrd="1" destOrd="0" presId="urn:microsoft.com/office/officeart/2005/8/layout/list1"/>
    <dgm:cxn modelId="{835AB842-A6E8-4753-908C-97A7031A3A67}" type="presParOf" srcId="{569F8672-E0FC-4C5C-93BE-9C25950D4A21}" destId="{61D3B6A1-E120-43EA-AD9E-D7630415D6D8}" srcOrd="9" destOrd="0" presId="urn:microsoft.com/office/officeart/2005/8/layout/list1"/>
    <dgm:cxn modelId="{BCC12846-26A7-4877-A68E-143ABFFDDB1A}" type="presParOf" srcId="{569F8672-E0FC-4C5C-93BE-9C25950D4A21}" destId="{0C792BD7-8AF3-4866-A1D2-A819E55051B9}"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4CB7C43-E78C-48ED-A960-7C81403BBDE0}" type="doc">
      <dgm:prSet loTypeId="urn:microsoft.com/office/officeart/2005/8/layout/hList1" loCatId="list" qsTypeId="urn:microsoft.com/office/officeart/2005/8/quickstyle/simple1" qsCatId="simple" csTypeId="urn:microsoft.com/office/officeart/2005/8/colors/colorful5" csCatId="colorful" phldr="1"/>
      <dgm:spPr/>
      <dgm:t>
        <a:bodyPr/>
        <a:lstStyle/>
        <a:p>
          <a:endParaRPr lang="es-PE"/>
        </a:p>
      </dgm:t>
    </dgm:pt>
    <dgm:pt modelId="{47401CC1-FE53-43A8-8D2A-73EAD6FF1D75}">
      <dgm:prSet phldrT="[Texto]"/>
      <dgm:spPr/>
      <dgm:t>
        <a:bodyPr/>
        <a:lstStyle/>
        <a:p>
          <a:r>
            <a:rPr lang="es-PE" b="1" i="0">
              <a:latin typeface="Calibri" panose="020F0502020204030204" pitchFamily="34" charset="0"/>
              <a:cs typeface="Calibri" panose="020F0502020204030204" pitchFamily="34" charset="0"/>
            </a:rPr>
            <a:t>Reducción del esfuerzo humano</a:t>
          </a:r>
          <a:endParaRPr lang="es-PE">
            <a:latin typeface="Calibri" panose="020F0502020204030204" pitchFamily="34" charset="0"/>
            <a:cs typeface="Calibri" panose="020F0502020204030204" pitchFamily="34" charset="0"/>
          </a:endParaRPr>
        </a:p>
      </dgm:t>
    </dgm:pt>
    <dgm:pt modelId="{1464B8C3-37AA-4847-BF56-C73EF4B5CDAD}" type="parTrans" cxnId="{1C123960-59E6-45F3-980F-1D6C0C2D5161}">
      <dgm:prSet/>
      <dgm:spPr/>
      <dgm:t>
        <a:bodyPr/>
        <a:lstStyle/>
        <a:p>
          <a:endParaRPr lang="es-PE">
            <a:latin typeface="Calibri" panose="020F0502020204030204" pitchFamily="34" charset="0"/>
            <a:cs typeface="Calibri" panose="020F0502020204030204" pitchFamily="34" charset="0"/>
          </a:endParaRPr>
        </a:p>
      </dgm:t>
    </dgm:pt>
    <dgm:pt modelId="{EBA1A788-FF31-4D40-A016-59A4244AB1BF}" type="sibTrans" cxnId="{1C123960-59E6-45F3-980F-1D6C0C2D5161}">
      <dgm:prSet/>
      <dgm:spPr/>
      <dgm:t>
        <a:bodyPr/>
        <a:lstStyle/>
        <a:p>
          <a:endParaRPr lang="es-PE">
            <a:latin typeface="Calibri" panose="020F0502020204030204" pitchFamily="34" charset="0"/>
            <a:cs typeface="Calibri" panose="020F0502020204030204" pitchFamily="34" charset="0"/>
          </a:endParaRPr>
        </a:p>
      </dgm:t>
    </dgm:pt>
    <dgm:pt modelId="{7BB4166E-BC33-467D-BF6C-753332587806}">
      <dgm:prSet phldrT="[Texto]"/>
      <dgm:spPr/>
      <dgm:t>
        <a:bodyPr/>
        <a:lstStyle/>
        <a:p>
          <a:r>
            <a:rPr lang="es-ES" b="0" i="0" dirty="0">
              <a:latin typeface="Calibri" panose="020F0502020204030204" pitchFamily="34" charset="0"/>
              <a:cs typeface="Calibri" panose="020F0502020204030204" pitchFamily="34" charset="0"/>
            </a:rPr>
            <a:t>Se busca optimizar los procesos para minimizar el esfuerzo humano.</a:t>
          </a:r>
          <a:endParaRPr lang="es-PE" dirty="0">
            <a:latin typeface="Calibri" panose="020F0502020204030204" pitchFamily="34" charset="0"/>
            <a:cs typeface="Calibri" panose="020F0502020204030204" pitchFamily="34" charset="0"/>
          </a:endParaRPr>
        </a:p>
      </dgm:t>
    </dgm:pt>
    <dgm:pt modelId="{63585A53-5747-44C7-A333-59D6AA8FFAC0}" type="parTrans" cxnId="{EEAB5157-B1D5-455A-A638-87C02A5F411E}">
      <dgm:prSet/>
      <dgm:spPr/>
      <dgm:t>
        <a:bodyPr/>
        <a:lstStyle/>
        <a:p>
          <a:endParaRPr lang="es-PE">
            <a:latin typeface="Calibri" panose="020F0502020204030204" pitchFamily="34" charset="0"/>
            <a:cs typeface="Calibri" panose="020F0502020204030204" pitchFamily="34" charset="0"/>
          </a:endParaRPr>
        </a:p>
      </dgm:t>
    </dgm:pt>
    <dgm:pt modelId="{D066C0F9-1694-4AFE-8ACE-653CA22D0591}" type="sibTrans" cxnId="{EEAB5157-B1D5-455A-A638-87C02A5F411E}">
      <dgm:prSet/>
      <dgm:spPr/>
      <dgm:t>
        <a:bodyPr/>
        <a:lstStyle/>
        <a:p>
          <a:endParaRPr lang="es-PE">
            <a:latin typeface="Calibri" panose="020F0502020204030204" pitchFamily="34" charset="0"/>
            <a:cs typeface="Calibri" panose="020F0502020204030204" pitchFamily="34" charset="0"/>
          </a:endParaRPr>
        </a:p>
      </dgm:t>
    </dgm:pt>
    <dgm:pt modelId="{82590951-0562-4359-969D-A6F9F2598986}">
      <dgm:prSet phldrT="[Texto]"/>
      <dgm:spPr/>
      <dgm:t>
        <a:bodyPr/>
        <a:lstStyle/>
        <a:p>
          <a:r>
            <a:rPr lang="es-PE" b="1" i="0" dirty="0">
              <a:latin typeface="Calibri" panose="020F0502020204030204" pitchFamily="34" charset="0"/>
              <a:cs typeface="Calibri" panose="020F0502020204030204" pitchFamily="34" charset="0"/>
            </a:rPr>
            <a:t>Reducción de inversiones</a:t>
          </a:r>
          <a:endParaRPr lang="es-PE" dirty="0">
            <a:latin typeface="Calibri" panose="020F0502020204030204" pitchFamily="34" charset="0"/>
            <a:cs typeface="Calibri" panose="020F0502020204030204" pitchFamily="34" charset="0"/>
          </a:endParaRPr>
        </a:p>
      </dgm:t>
    </dgm:pt>
    <dgm:pt modelId="{6979FDC2-CE81-4B37-9F30-F114E56CD4C8}" type="parTrans" cxnId="{4CBFDFE7-75A6-48BC-8DBA-BB0AE4C47A16}">
      <dgm:prSet/>
      <dgm:spPr/>
      <dgm:t>
        <a:bodyPr/>
        <a:lstStyle/>
        <a:p>
          <a:endParaRPr lang="es-PE">
            <a:latin typeface="Calibri" panose="020F0502020204030204" pitchFamily="34" charset="0"/>
            <a:cs typeface="Calibri" panose="020F0502020204030204" pitchFamily="34" charset="0"/>
          </a:endParaRPr>
        </a:p>
      </dgm:t>
    </dgm:pt>
    <dgm:pt modelId="{00B33217-1E20-4264-9D0F-39982BD7B7CD}" type="sibTrans" cxnId="{4CBFDFE7-75A6-48BC-8DBA-BB0AE4C47A16}">
      <dgm:prSet/>
      <dgm:spPr/>
      <dgm:t>
        <a:bodyPr/>
        <a:lstStyle/>
        <a:p>
          <a:endParaRPr lang="es-PE">
            <a:latin typeface="Calibri" panose="020F0502020204030204" pitchFamily="34" charset="0"/>
            <a:cs typeface="Calibri" panose="020F0502020204030204" pitchFamily="34" charset="0"/>
          </a:endParaRPr>
        </a:p>
      </dgm:t>
    </dgm:pt>
    <dgm:pt modelId="{885DD7EE-4F46-4198-8ED0-A48988908B1C}">
      <dgm:prSet phldrT="[Texto]"/>
      <dgm:spPr/>
      <dgm:t>
        <a:bodyPr/>
        <a:lstStyle/>
        <a:p>
          <a:r>
            <a:rPr lang="es-ES" b="0" i="0" dirty="0">
              <a:latin typeface="Calibri" panose="020F0502020204030204" pitchFamily="34" charset="0"/>
              <a:cs typeface="Calibri" panose="020F0502020204030204" pitchFamily="34" charset="0"/>
            </a:rPr>
            <a:t>Al eliminar los desperdicios y mejorar la eficiencia, las empresas pueden reducir la cantidad de recursos e inversiones necesarias para producir sus productos o servicios.</a:t>
          </a:r>
          <a:endParaRPr lang="es-PE" dirty="0">
            <a:latin typeface="Calibri" panose="020F0502020204030204" pitchFamily="34" charset="0"/>
            <a:cs typeface="Calibri" panose="020F0502020204030204" pitchFamily="34" charset="0"/>
          </a:endParaRPr>
        </a:p>
      </dgm:t>
    </dgm:pt>
    <dgm:pt modelId="{C5762CC1-E59A-4B57-A2D6-668D27862449}" type="parTrans" cxnId="{0965DD03-C54A-4028-BEDA-CF413BA474FB}">
      <dgm:prSet/>
      <dgm:spPr/>
      <dgm:t>
        <a:bodyPr/>
        <a:lstStyle/>
        <a:p>
          <a:endParaRPr lang="es-PE">
            <a:latin typeface="Calibri" panose="020F0502020204030204" pitchFamily="34" charset="0"/>
            <a:cs typeface="Calibri" panose="020F0502020204030204" pitchFamily="34" charset="0"/>
          </a:endParaRPr>
        </a:p>
      </dgm:t>
    </dgm:pt>
    <dgm:pt modelId="{938061CF-AEA7-46BF-8493-0F156E8C11DE}" type="sibTrans" cxnId="{0965DD03-C54A-4028-BEDA-CF413BA474FB}">
      <dgm:prSet/>
      <dgm:spPr/>
      <dgm:t>
        <a:bodyPr/>
        <a:lstStyle/>
        <a:p>
          <a:endParaRPr lang="es-PE">
            <a:latin typeface="Calibri" panose="020F0502020204030204" pitchFamily="34" charset="0"/>
            <a:cs typeface="Calibri" panose="020F0502020204030204" pitchFamily="34" charset="0"/>
          </a:endParaRPr>
        </a:p>
      </dgm:t>
    </dgm:pt>
    <dgm:pt modelId="{D9F6DC6C-F8AD-4117-8564-7C6C305118A1}">
      <dgm:prSet phldrT="[Texto]"/>
      <dgm:spPr/>
      <dgm:t>
        <a:bodyPr/>
        <a:lstStyle/>
        <a:p>
          <a:r>
            <a:rPr lang="es-ES" b="1" i="0" dirty="0">
              <a:latin typeface="Calibri" panose="020F0502020204030204" pitchFamily="34" charset="0"/>
              <a:cs typeface="Calibri" panose="020F0502020204030204" pitchFamily="34" charset="0"/>
            </a:rPr>
            <a:t>Altos retornos de inversión (ROI)</a:t>
          </a:r>
          <a:endParaRPr lang="es-PE" dirty="0">
            <a:latin typeface="Calibri" panose="020F0502020204030204" pitchFamily="34" charset="0"/>
            <a:cs typeface="Calibri" panose="020F0502020204030204" pitchFamily="34" charset="0"/>
          </a:endParaRPr>
        </a:p>
      </dgm:t>
    </dgm:pt>
    <dgm:pt modelId="{6DCCD911-E670-4EFC-8F44-EBC18CCBCF7B}" type="parTrans" cxnId="{E2501017-74E6-479B-9A8A-7BFCC04E085B}">
      <dgm:prSet/>
      <dgm:spPr/>
      <dgm:t>
        <a:bodyPr/>
        <a:lstStyle/>
        <a:p>
          <a:endParaRPr lang="es-PE">
            <a:latin typeface="Calibri" panose="020F0502020204030204" pitchFamily="34" charset="0"/>
            <a:cs typeface="Calibri" panose="020F0502020204030204" pitchFamily="34" charset="0"/>
          </a:endParaRPr>
        </a:p>
      </dgm:t>
    </dgm:pt>
    <dgm:pt modelId="{0C0C13C0-73A2-4909-9C81-91B907B7B708}" type="sibTrans" cxnId="{E2501017-74E6-479B-9A8A-7BFCC04E085B}">
      <dgm:prSet/>
      <dgm:spPr/>
      <dgm:t>
        <a:bodyPr/>
        <a:lstStyle/>
        <a:p>
          <a:endParaRPr lang="es-PE">
            <a:latin typeface="Calibri" panose="020F0502020204030204" pitchFamily="34" charset="0"/>
            <a:cs typeface="Calibri" panose="020F0502020204030204" pitchFamily="34" charset="0"/>
          </a:endParaRPr>
        </a:p>
      </dgm:t>
    </dgm:pt>
    <dgm:pt modelId="{A9B3BFCC-41BF-4592-9316-F5753817D2F4}">
      <dgm:prSet phldrT="[Texto]"/>
      <dgm:spPr/>
      <dgm:t>
        <a:bodyPr/>
        <a:lstStyle/>
        <a:p>
          <a:r>
            <a:rPr lang="es-ES" b="0" i="0" dirty="0">
              <a:latin typeface="Calibri" panose="020F0502020204030204" pitchFamily="34" charset="0"/>
              <a:cs typeface="Calibri" panose="020F0502020204030204" pitchFamily="34" charset="0"/>
            </a:rPr>
            <a:t>Con la reducción de costos y la mejora de la eficiencia, las empresas pueden ver un retorno de inversión más alto.</a:t>
          </a:r>
          <a:endParaRPr lang="es-PE" dirty="0">
            <a:latin typeface="Calibri" panose="020F0502020204030204" pitchFamily="34" charset="0"/>
            <a:cs typeface="Calibri" panose="020F0502020204030204" pitchFamily="34" charset="0"/>
          </a:endParaRPr>
        </a:p>
      </dgm:t>
    </dgm:pt>
    <dgm:pt modelId="{C667C1B0-BAB2-45C3-9D0B-78960A992AFA}" type="parTrans" cxnId="{976B0167-D820-4DC9-AC31-DEA0D3FA3C87}">
      <dgm:prSet/>
      <dgm:spPr/>
      <dgm:t>
        <a:bodyPr/>
        <a:lstStyle/>
        <a:p>
          <a:endParaRPr lang="es-PE">
            <a:latin typeface="Calibri" panose="020F0502020204030204" pitchFamily="34" charset="0"/>
            <a:cs typeface="Calibri" panose="020F0502020204030204" pitchFamily="34" charset="0"/>
          </a:endParaRPr>
        </a:p>
      </dgm:t>
    </dgm:pt>
    <dgm:pt modelId="{EF64B16A-E321-43D3-A33D-2F94496D3E02}" type="sibTrans" cxnId="{976B0167-D820-4DC9-AC31-DEA0D3FA3C87}">
      <dgm:prSet/>
      <dgm:spPr/>
      <dgm:t>
        <a:bodyPr/>
        <a:lstStyle/>
        <a:p>
          <a:endParaRPr lang="es-PE">
            <a:latin typeface="Calibri" panose="020F0502020204030204" pitchFamily="34" charset="0"/>
            <a:cs typeface="Calibri" panose="020F0502020204030204" pitchFamily="34" charset="0"/>
          </a:endParaRPr>
        </a:p>
      </dgm:t>
    </dgm:pt>
    <dgm:pt modelId="{F63E8006-5A0A-4159-AF1E-61B428CA8223}">
      <dgm:prSet phldrT="[Texto]"/>
      <dgm:spPr/>
      <dgm:t>
        <a:bodyPr/>
        <a:lstStyle/>
        <a:p>
          <a:r>
            <a:rPr lang="es-ES" b="0" i="0" dirty="0">
              <a:latin typeface="Calibri" panose="020F0502020204030204" pitchFamily="34" charset="0"/>
              <a:cs typeface="Calibri" panose="020F0502020204030204" pitchFamily="34" charset="0"/>
            </a:rPr>
            <a:t>Esto se logra a través de la estandarización del trabajo, la mejora de los flujos de trabajo y la eliminación de tareas innecesarias.</a:t>
          </a:r>
          <a:endParaRPr lang="es-PE" dirty="0">
            <a:latin typeface="Calibri" panose="020F0502020204030204" pitchFamily="34" charset="0"/>
            <a:cs typeface="Calibri" panose="020F0502020204030204" pitchFamily="34" charset="0"/>
          </a:endParaRPr>
        </a:p>
      </dgm:t>
    </dgm:pt>
    <dgm:pt modelId="{B5EC276A-8B17-42E7-B93C-AC81F46CA4AD}" type="parTrans" cxnId="{30B8A69D-3FC9-4A6F-8F9D-025B461E38F8}">
      <dgm:prSet/>
      <dgm:spPr/>
      <dgm:t>
        <a:bodyPr/>
        <a:lstStyle/>
        <a:p>
          <a:endParaRPr lang="es-PE">
            <a:latin typeface="Calibri" panose="020F0502020204030204" pitchFamily="34" charset="0"/>
            <a:cs typeface="Calibri" panose="020F0502020204030204" pitchFamily="34" charset="0"/>
          </a:endParaRPr>
        </a:p>
      </dgm:t>
    </dgm:pt>
    <dgm:pt modelId="{CAC5FD4D-A0B4-467E-A4B0-A61E1815E390}" type="sibTrans" cxnId="{30B8A69D-3FC9-4A6F-8F9D-025B461E38F8}">
      <dgm:prSet/>
      <dgm:spPr/>
      <dgm:t>
        <a:bodyPr/>
        <a:lstStyle/>
        <a:p>
          <a:endParaRPr lang="es-PE">
            <a:latin typeface="Calibri" panose="020F0502020204030204" pitchFamily="34" charset="0"/>
            <a:cs typeface="Calibri" panose="020F0502020204030204" pitchFamily="34" charset="0"/>
          </a:endParaRPr>
        </a:p>
      </dgm:t>
    </dgm:pt>
    <dgm:pt modelId="{37BE3E17-91AB-4DC9-AC1D-ED7D393E502B}">
      <dgm:prSet phldrT="[Texto]"/>
      <dgm:spPr/>
      <dgm:t>
        <a:bodyPr/>
        <a:lstStyle/>
        <a:p>
          <a:r>
            <a:rPr lang="es-ES" b="0" i="0" dirty="0">
              <a:latin typeface="Calibri" panose="020F0502020204030204" pitchFamily="34" charset="0"/>
              <a:cs typeface="Calibri" panose="020F0502020204030204" pitchFamily="34" charset="0"/>
            </a:rPr>
            <a:t>Se busca obtener una mayor calidad del producto,  mayor satisfacción del cliente y mayores ventas y beneficios.</a:t>
          </a:r>
          <a:endParaRPr lang="es-PE" dirty="0">
            <a:latin typeface="Calibri" panose="020F0502020204030204" pitchFamily="34" charset="0"/>
            <a:cs typeface="Calibri" panose="020F0502020204030204" pitchFamily="34" charset="0"/>
          </a:endParaRPr>
        </a:p>
      </dgm:t>
    </dgm:pt>
    <dgm:pt modelId="{32A27547-DD3E-4505-88DC-C88F406132A1}" type="parTrans" cxnId="{FB561821-831F-4AD3-8E7A-0D4A1EBEFFDA}">
      <dgm:prSet/>
      <dgm:spPr/>
      <dgm:t>
        <a:bodyPr/>
        <a:lstStyle/>
        <a:p>
          <a:endParaRPr lang="es-PE">
            <a:latin typeface="Calibri" panose="020F0502020204030204" pitchFamily="34" charset="0"/>
            <a:cs typeface="Calibri" panose="020F0502020204030204" pitchFamily="34" charset="0"/>
          </a:endParaRPr>
        </a:p>
      </dgm:t>
    </dgm:pt>
    <dgm:pt modelId="{12651DB5-1749-4B15-AAB6-8B2CC74E7E9F}" type="sibTrans" cxnId="{FB561821-831F-4AD3-8E7A-0D4A1EBEFFDA}">
      <dgm:prSet/>
      <dgm:spPr/>
      <dgm:t>
        <a:bodyPr/>
        <a:lstStyle/>
        <a:p>
          <a:endParaRPr lang="es-PE">
            <a:latin typeface="Calibri" panose="020F0502020204030204" pitchFamily="34" charset="0"/>
            <a:cs typeface="Calibri" panose="020F0502020204030204" pitchFamily="34" charset="0"/>
          </a:endParaRPr>
        </a:p>
      </dgm:t>
    </dgm:pt>
    <dgm:pt modelId="{29FF49FD-853A-4606-BF0C-2C2B80684BE6}">
      <dgm:prSet phldrT="[Texto]"/>
      <dgm:spPr/>
      <dgm:t>
        <a:bodyPr/>
        <a:lstStyle/>
        <a:p>
          <a:r>
            <a:rPr lang="es-ES" b="1" i="0">
              <a:latin typeface="Calibri" panose="020F0502020204030204" pitchFamily="34" charset="0"/>
              <a:cs typeface="Calibri" panose="020F0502020204030204" pitchFamily="34" charset="0"/>
            </a:rPr>
            <a:t>Rápidas respuestas a las demandas de los clientes</a:t>
          </a:r>
          <a:endParaRPr lang="es-PE" dirty="0">
            <a:latin typeface="Calibri" panose="020F0502020204030204" pitchFamily="34" charset="0"/>
            <a:cs typeface="Calibri" panose="020F0502020204030204" pitchFamily="34" charset="0"/>
          </a:endParaRPr>
        </a:p>
      </dgm:t>
    </dgm:pt>
    <dgm:pt modelId="{9DEA9C36-5A56-40F8-AE1E-24F018C73B05}" type="parTrans" cxnId="{F56A8665-9B61-42F1-BE72-EBFB641BC77F}">
      <dgm:prSet/>
      <dgm:spPr/>
      <dgm:t>
        <a:bodyPr/>
        <a:lstStyle/>
        <a:p>
          <a:endParaRPr lang="es-PE">
            <a:latin typeface="Calibri" panose="020F0502020204030204" pitchFamily="34" charset="0"/>
            <a:cs typeface="Calibri" panose="020F0502020204030204" pitchFamily="34" charset="0"/>
          </a:endParaRPr>
        </a:p>
      </dgm:t>
    </dgm:pt>
    <dgm:pt modelId="{38D96579-6E0C-4ECD-BFE2-1C32FF6D9585}" type="sibTrans" cxnId="{F56A8665-9B61-42F1-BE72-EBFB641BC77F}">
      <dgm:prSet/>
      <dgm:spPr/>
      <dgm:t>
        <a:bodyPr/>
        <a:lstStyle/>
        <a:p>
          <a:endParaRPr lang="es-PE">
            <a:latin typeface="Calibri" panose="020F0502020204030204" pitchFamily="34" charset="0"/>
            <a:cs typeface="Calibri" panose="020F0502020204030204" pitchFamily="34" charset="0"/>
          </a:endParaRPr>
        </a:p>
      </dgm:t>
    </dgm:pt>
    <dgm:pt modelId="{DCFB5E90-13B3-48FC-8182-4920291C5C2A}">
      <dgm:prSet phldrT="[Texto]"/>
      <dgm:spPr/>
      <dgm:t>
        <a:bodyPr/>
        <a:lstStyle/>
        <a:p>
          <a:pPr>
            <a:buFont typeface="Arial" panose="020B0604020202020204" pitchFamily="34" charset="0"/>
            <a:buChar char="•"/>
          </a:pPr>
          <a:r>
            <a:rPr lang="es-ES" b="0" i="0" dirty="0">
              <a:latin typeface="Calibri" panose="020F0502020204030204" pitchFamily="34" charset="0"/>
              <a:cs typeface="Calibri" panose="020F0502020204030204" pitchFamily="34" charset="0"/>
            </a:rPr>
            <a:t>Permite a las empresas responder rápidamente a las cambiantes demandas de los clientes. </a:t>
          </a:r>
          <a:endParaRPr lang="es-PE" dirty="0">
            <a:latin typeface="Calibri" panose="020F0502020204030204" pitchFamily="34" charset="0"/>
            <a:cs typeface="Calibri" panose="020F0502020204030204" pitchFamily="34" charset="0"/>
          </a:endParaRPr>
        </a:p>
      </dgm:t>
    </dgm:pt>
    <dgm:pt modelId="{E51B0CAB-C4ED-47FD-B1A0-3AD1769C9CC2}" type="parTrans" cxnId="{D351D334-B422-46CB-926A-008DA4DA745F}">
      <dgm:prSet/>
      <dgm:spPr/>
      <dgm:t>
        <a:bodyPr/>
        <a:lstStyle/>
        <a:p>
          <a:endParaRPr lang="es-PE">
            <a:latin typeface="Calibri" panose="020F0502020204030204" pitchFamily="34" charset="0"/>
            <a:cs typeface="Calibri" panose="020F0502020204030204" pitchFamily="34" charset="0"/>
          </a:endParaRPr>
        </a:p>
      </dgm:t>
    </dgm:pt>
    <dgm:pt modelId="{ACBFCF46-F90E-42CE-B923-4B5B4991E8FA}" type="sibTrans" cxnId="{D351D334-B422-46CB-926A-008DA4DA745F}">
      <dgm:prSet/>
      <dgm:spPr/>
      <dgm:t>
        <a:bodyPr/>
        <a:lstStyle/>
        <a:p>
          <a:endParaRPr lang="es-PE">
            <a:latin typeface="Calibri" panose="020F0502020204030204" pitchFamily="34" charset="0"/>
            <a:cs typeface="Calibri" panose="020F0502020204030204" pitchFamily="34" charset="0"/>
          </a:endParaRPr>
        </a:p>
      </dgm:t>
    </dgm:pt>
    <dgm:pt modelId="{DB81D381-57D9-4F73-A55A-D43D66F115C2}">
      <dgm:prSet phldrT="[Texto]"/>
      <dgm:spPr/>
      <dgm:t>
        <a:bodyPr/>
        <a:lstStyle/>
        <a:p>
          <a:pPr>
            <a:buFont typeface="Arial" panose="020B0604020202020204" pitchFamily="34" charset="0"/>
            <a:buChar char="•"/>
          </a:pPr>
          <a:r>
            <a:rPr lang="es-ES" b="0" i="0" dirty="0">
              <a:latin typeface="Calibri" panose="020F0502020204030204" pitchFamily="34" charset="0"/>
              <a:cs typeface="Calibri" panose="020F0502020204030204" pitchFamily="34" charset="0"/>
            </a:rPr>
            <a:t>Al tener procesos más eficientes y flexibles, las empresas pueden adaptarse rápidamente a las nuevas necesidades de los clientes.</a:t>
          </a:r>
          <a:endParaRPr lang="es-PE" dirty="0">
            <a:latin typeface="Calibri" panose="020F0502020204030204" pitchFamily="34" charset="0"/>
            <a:cs typeface="Calibri" panose="020F0502020204030204" pitchFamily="34" charset="0"/>
          </a:endParaRPr>
        </a:p>
      </dgm:t>
    </dgm:pt>
    <dgm:pt modelId="{543A9757-02A5-43A7-9C99-D21A60F838FB}" type="parTrans" cxnId="{7198DE47-5E5F-4E79-806D-DBF494A40CF2}">
      <dgm:prSet/>
      <dgm:spPr/>
      <dgm:t>
        <a:bodyPr/>
        <a:lstStyle/>
        <a:p>
          <a:endParaRPr lang="es-PE">
            <a:latin typeface="Calibri" panose="020F0502020204030204" pitchFamily="34" charset="0"/>
            <a:cs typeface="Calibri" panose="020F0502020204030204" pitchFamily="34" charset="0"/>
          </a:endParaRPr>
        </a:p>
      </dgm:t>
    </dgm:pt>
    <dgm:pt modelId="{9414DB0D-75FD-48A3-921F-0B701347D976}" type="sibTrans" cxnId="{7198DE47-5E5F-4E79-806D-DBF494A40CF2}">
      <dgm:prSet/>
      <dgm:spPr/>
      <dgm:t>
        <a:bodyPr/>
        <a:lstStyle/>
        <a:p>
          <a:endParaRPr lang="es-PE">
            <a:latin typeface="Calibri" panose="020F0502020204030204" pitchFamily="34" charset="0"/>
            <a:cs typeface="Calibri" panose="020F0502020204030204" pitchFamily="34" charset="0"/>
          </a:endParaRPr>
        </a:p>
      </dgm:t>
    </dgm:pt>
    <dgm:pt modelId="{70BAF98C-475F-4D20-AB11-7F2F1F1CE326}" type="pres">
      <dgm:prSet presAssocID="{54CB7C43-E78C-48ED-A960-7C81403BBDE0}" presName="Name0" presStyleCnt="0">
        <dgm:presLayoutVars>
          <dgm:dir/>
          <dgm:animLvl val="lvl"/>
          <dgm:resizeHandles val="exact"/>
        </dgm:presLayoutVars>
      </dgm:prSet>
      <dgm:spPr/>
    </dgm:pt>
    <dgm:pt modelId="{03751DC4-C1D0-4FAD-9FC8-63225CF376CB}" type="pres">
      <dgm:prSet presAssocID="{47401CC1-FE53-43A8-8D2A-73EAD6FF1D75}" presName="composite" presStyleCnt="0"/>
      <dgm:spPr/>
    </dgm:pt>
    <dgm:pt modelId="{47C91611-ECF3-4CAE-9DB8-0183F5111014}" type="pres">
      <dgm:prSet presAssocID="{47401CC1-FE53-43A8-8D2A-73EAD6FF1D75}" presName="parTx" presStyleLbl="alignNode1" presStyleIdx="0" presStyleCnt="4">
        <dgm:presLayoutVars>
          <dgm:chMax val="0"/>
          <dgm:chPref val="0"/>
          <dgm:bulletEnabled val="1"/>
        </dgm:presLayoutVars>
      </dgm:prSet>
      <dgm:spPr/>
    </dgm:pt>
    <dgm:pt modelId="{E2A5B9BD-59BA-4F51-896E-D1CE1323CC8E}" type="pres">
      <dgm:prSet presAssocID="{47401CC1-FE53-43A8-8D2A-73EAD6FF1D75}" presName="desTx" presStyleLbl="alignAccFollowNode1" presStyleIdx="0" presStyleCnt="4">
        <dgm:presLayoutVars>
          <dgm:bulletEnabled val="1"/>
        </dgm:presLayoutVars>
      </dgm:prSet>
      <dgm:spPr/>
    </dgm:pt>
    <dgm:pt modelId="{839C2536-44FA-4CFC-8FB4-132F88AAE9F4}" type="pres">
      <dgm:prSet presAssocID="{EBA1A788-FF31-4D40-A016-59A4244AB1BF}" presName="space" presStyleCnt="0"/>
      <dgm:spPr/>
    </dgm:pt>
    <dgm:pt modelId="{C67A04D6-6A2E-4C20-8B55-8EB200FB83AE}" type="pres">
      <dgm:prSet presAssocID="{82590951-0562-4359-969D-A6F9F2598986}" presName="composite" presStyleCnt="0"/>
      <dgm:spPr/>
    </dgm:pt>
    <dgm:pt modelId="{63ECB746-0F53-4A4A-8317-88847DE3E863}" type="pres">
      <dgm:prSet presAssocID="{82590951-0562-4359-969D-A6F9F2598986}" presName="parTx" presStyleLbl="alignNode1" presStyleIdx="1" presStyleCnt="4">
        <dgm:presLayoutVars>
          <dgm:chMax val="0"/>
          <dgm:chPref val="0"/>
          <dgm:bulletEnabled val="1"/>
        </dgm:presLayoutVars>
      </dgm:prSet>
      <dgm:spPr/>
    </dgm:pt>
    <dgm:pt modelId="{F5CB39D1-5F87-4B56-AC4E-8E5A4D0A88D5}" type="pres">
      <dgm:prSet presAssocID="{82590951-0562-4359-969D-A6F9F2598986}" presName="desTx" presStyleLbl="alignAccFollowNode1" presStyleIdx="1" presStyleCnt="4">
        <dgm:presLayoutVars>
          <dgm:bulletEnabled val="1"/>
        </dgm:presLayoutVars>
      </dgm:prSet>
      <dgm:spPr/>
    </dgm:pt>
    <dgm:pt modelId="{7EF2A828-4346-46BB-8EEA-030F716F127C}" type="pres">
      <dgm:prSet presAssocID="{00B33217-1E20-4264-9D0F-39982BD7B7CD}" presName="space" presStyleCnt="0"/>
      <dgm:spPr/>
    </dgm:pt>
    <dgm:pt modelId="{8A63B555-70B6-4611-A75E-3506D9B88B86}" type="pres">
      <dgm:prSet presAssocID="{D9F6DC6C-F8AD-4117-8564-7C6C305118A1}" presName="composite" presStyleCnt="0"/>
      <dgm:spPr/>
    </dgm:pt>
    <dgm:pt modelId="{1B113DC3-BD31-4B02-AA1A-F82F671BF699}" type="pres">
      <dgm:prSet presAssocID="{D9F6DC6C-F8AD-4117-8564-7C6C305118A1}" presName="parTx" presStyleLbl="alignNode1" presStyleIdx="2" presStyleCnt="4">
        <dgm:presLayoutVars>
          <dgm:chMax val="0"/>
          <dgm:chPref val="0"/>
          <dgm:bulletEnabled val="1"/>
        </dgm:presLayoutVars>
      </dgm:prSet>
      <dgm:spPr/>
    </dgm:pt>
    <dgm:pt modelId="{9E506C52-A9C1-43C2-8152-1C4D95CA570E}" type="pres">
      <dgm:prSet presAssocID="{D9F6DC6C-F8AD-4117-8564-7C6C305118A1}" presName="desTx" presStyleLbl="alignAccFollowNode1" presStyleIdx="2" presStyleCnt="4">
        <dgm:presLayoutVars>
          <dgm:bulletEnabled val="1"/>
        </dgm:presLayoutVars>
      </dgm:prSet>
      <dgm:spPr/>
    </dgm:pt>
    <dgm:pt modelId="{1A7FC0B6-3806-4251-886A-56D3849F5229}" type="pres">
      <dgm:prSet presAssocID="{0C0C13C0-73A2-4909-9C81-91B907B7B708}" presName="space" presStyleCnt="0"/>
      <dgm:spPr/>
    </dgm:pt>
    <dgm:pt modelId="{C7192822-5A6C-4234-9DF9-3D5BA7AB0F1C}" type="pres">
      <dgm:prSet presAssocID="{29FF49FD-853A-4606-BF0C-2C2B80684BE6}" presName="composite" presStyleCnt="0"/>
      <dgm:spPr/>
    </dgm:pt>
    <dgm:pt modelId="{4D7412BF-B57C-464D-AC95-FE3D389EBE06}" type="pres">
      <dgm:prSet presAssocID="{29FF49FD-853A-4606-BF0C-2C2B80684BE6}" presName="parTx" presStyleLbl="alignNode1" presStyleIdx="3" presStyleCnt="4">
        <dgm:presLayoutVars>
          <dgm:chMax val="0"/>
          <dgm:chPref val="0"/>
          <dgm:bulletEnabled val="1"/>
        </dgm:presLayoutVars>
      </dgm:prSet>
      <dgm:spPr/>
    </dgm:pt>
    <dgm:pt modelId="{C653A538-E267-4288-8EAA-D1BB69BB1CFA}" type="pres">
      <dgm:prSet presAssocID="{29FF49FD-853A-4606-BF0C-2C2B80684BE6}" presName="desTx" presStyleLbl="alignAccFollowNode1" presStyleIdx="3" presStyleCnt="4">
        <dgm:presLayoutVars>
          <dgm:bulletEnabled val="1"/>
        </dgm:presLayoutVars>
      </dgm:prSet>
      <dgm:spPr/>
    </dgm:pt>
  </dgm:ptLst>
  <dgm:cxnLst>
    <dgm:cxn modelId="{0965DD03-C54A-4028-BEDA-CF413BA474FB}" srcId="{82590951-0562-4359-969D-A6F9F2598986}" destId="{885DD7EE-4F46-4198-8ED0-A48988908B1C}" srcOrd="0" destOrd="0" parTransId="{C5762CC1-E59A-4B57-A2D6-668D27862449}" sibTransId="{938061CF-AEA7-46BF-8493-0F156E8C11DE}"/>
    <dgm:cxn modelId="{9E7C9309-DEF1-480D-B843-2BA6A74D0E3A}" type="presOf" srcId="{DB81D381-57D9-4F73-A55A-D43D66F115C2}" destId="{C653A538-E267-4288-8EAA-D1BB69BB1CFA}" srcOrd="0" destOrd="1" presId="urn:microsoft.com/office/officeart/2005/8/layout/hList1"/>
    <dgm:cxn modelId="{E2501017-74E6-479B-9A8A-7BFCC04E085B}" srcId="{54CB7C43-E78C-48ED-A960-7C81403BBDE0}" destId="{D9F6DC6C-F8AD-4117-8564-7C6C305118A1}" srcOrd="2" destOrd="0" parTransId="{6DCCD911-E670-4EFC-8F44-EBC18CCBCF7B}" sibTransId="{0C0C13C0-73A2-4909-9C81-91B907B7B708}"/>
    <dgm:cxn modelId="{FB561821-831F-4AD3-8E7A-0D4A1EBEFFDA}" srcId="{D9F6DC6C-F8AD-4117-8564-7C6C305118A1}" destId="{37BE3E17-91AB-4DC9-AC1D-ED7D393E502B}" srcOrd="1" destOrd="0" parTransId="{32A27547-DD3E-4505-88DC-C88F406132A1}" sibTransId="{12651DB5-1749-4B15-AAB6-8B2CC74E7E9F}"/>
    <dgm:cxn modelId="{D1573727-A209-4FAD-A87F-4894A76D1B79}" type="presOf" srcId="{885DD7EE-4F46-4198-8ED0-A48988908B1C}" destId="{F5CB39D1-5F87-4B56-AC4E-8E5A4D0A88D5}" srcOrd="0" destOrd="0" presId="urn:microsoft.com/office/officeart/2005/8/layout/hList1"/>
    <dgm:cxn modelId="{509F032E-E115-4A53-89F2-2B23FB6A3164}" type="presOf" srcId="{82590951-0562-4359-969D-A6F9F2598986}" destId="{63ECB746-0F53-4A4A-8317-88847DE3E863}" srcOrd="0" destOrd="0" presId="urn:microsoft.com/office/officeart/2005/8/layout/hList1"/>
    <dgm:cxn modelId="{D351D334-B422-46CB-926A-008DA4DA745F}" srcId="{29FF49FD-853A-4606-BF0C-2C2B80684BE6}" destId="{DCFB5E90-13B3-48FC-8182-4920291C5C2A}" srcOrd="0" destOrd="0" parTransId="{E51B0CAB-C4ED-47FD-B1A0-3AD1769C9CC2}" sibTransId="{ACBFCF46-F90E-42CE-B923-4B5B4991E8FA}"/>
    <dgm:cxn modelId="{1C123960-59E6-45F3-980F-1D6C0C2D5161}" srcId="{54CB7C43-E78C-48ED-A960-7C81403BBDE0}" destId="{47401CC1-FE53-43A8-8D2A-73EAD6FF1D75}" srcOrd="0" destOrd="0" parTransId="{1464B8C3-37AA-4847-BF56-C73EF4B5CDAD}" sibTransId="{EBA1A788-FF31-4D40-A016-59A4244AB1BF}"/>
    <dgm:cxn modelId="{B07CA362-E428-410B-A77E-E8840D2B40AD}" type="presOf" srcId="{F63E8006-5A0A-4159-AF1E-61B428CA8223}" destId="{E2A5B9BD-59BA-4F51-896E-D1CE1323CC8E}" srcOrd="0" destOrd="1" presId="urn:microsoft.com/office/officeart/2005/8/layout/hList1"/>
    <dgm:cxn modelId="{F56A8665-9B61-42F1-BE72-EBFB641BC77F}" srcId="{54CB7C43-E78C-48ED-A960-7C81403BBDE0}" destId="{29FF49FD-853A-4606-BF0C-2C2B80684BE6}" srcOrd="3" destOrd="0" parTransId="{9DEA9C36-5A56-40F8-AE1E-24F018C73B05}" sibTransId="{38D96579-6E0C-4ECD-BFE2-1C32FF6D9585}"/>
    <dgm:cxn modelId="{E36B6C46-6760-447E-B492-281535E034C3}" type="presOf" srcId="{29FF49FD-853A-4606-BF0C-2C2B80684BE6}" destId="{4D7412BF-B57C-464D-AC95-FE3D389EBE06}" srcOrd="0" destOrd="0" presId="urn:microsoft.com/office/officeart/2005/8/layout/hList1"/>
    <dgm:cxn modelId="{976B0167-D820-4DC9-AC31-DEA0D3FA3C87}" srcId="{D9F6DC6C-F8AD-4117-8564-7C6C305118A1}" destId="{A9B3BFCC-41BF-4592-9316-F5753817D2F4}" srcOrd="0" destOrd="0" parTransId="{C667C1B0-BAB2-45C3-9D0B-78960A992AFA}" sibTransId="{EF64B16A-E321-43D3-A33D-2F94496D3E02}"/>
    <dgm:cxn modelId="{7198DE47-5E5F-4E79-806D-DBF494A40CF2}" srcId="{29FF49FD-853A-4606-BF0C-2C2B80684BE6}" destId="{DB81D381-57D9-4F73-A55A-D43D66F115C2}" srcOrd="1" destOrd="0" parTransId="{543A9757-02A5-43A7-9C99-D21A60F838FB}" sibTransId="{9414DB0D-75FD-48A3-921F-0B701347D976}"/>
    <dgm:cxn modelId="{8A44CD6E-44E4-4C1E-B6CF-911204159DF2}" type="presOf" srcId="{47401CC1-FE53-43A8-8D2A-73EAD6FF1D75}" destId="{47C91611-ECF3-4CAE-9DB8-0183F5111014}" srcOrd="0" destOrd="0" presId="urn:microsoft.com/office/officeart/2005/8/layout/hList1"/>
    <dgm:cxn modelId="{AA1D3455-1862-41A3-90FA-3F42DFF960A0}" type="presOf" srcId="{D9F6DC6C-F8AD-4117-8564-7C6C305118A1}" destId="{1B113DC3-BD31-4B02-AA1A-F82F671BF699}" srcOrd="0" destOrd="0" presId="urn:microsoft.com/office/officeart/2005/8/layout/hList1"/>
    <dgm:cxn modelId="{EEAB5157-B1D5-455A-A638-87C02A5F411E}" srcId="{47401CC1-FE53-43A8-8D2A-73EAD6FF1D75}" destId="{7BB4166E-BC33-467D-BF6C-753332587806}" srcOrd="0" destOrd="0" parTransId="{63585A53-5747-44C7-A333-59D6AA8FFAC0}" sibTransId="{D066C0F9-1694-4AFE-8ACE-653CA22D0591}"/>
    <dgm:cxn modelId="{ED3B027D-A987-4A1E-8890-19B2FF6C5505}" type="presOf" srcId="{37BE3E17-91AB-4DC9-AC1D-ED7D393E502B}" destId="{9E506C52-A9C1-43C2-8152-1C4D95CA570E}" srcOrd="0" destOrd="1" presId="urn:microsoft.com/office/officeart/2005/8/layout/hList1"/>
    <dgm:cxn modelId="{30B8A69D-3FC9-4A6F-8F9D-025B461E38F8}" srcId="{47401CC1-FE53-43A8-8D2A-73EAD6FF1D75}" destId="{F63E8006-5A0A-4159-AF1E-61B428CA8223}" srcOrd="1" destOrd="0" parTransId="{B5EC276A-8B17-42E7-B93C-AC81F46CA4AD}" sibTransId="{CAC5FD4D-A0B4-467E-A4B0-A61E1815E390}"/>
    <dgm:cxn modelId="{1A6DF9C7-DE60-4BE5-BFA2-C179EFB1E391}" type="presOf" srcId="{A9B3BFCC-41BF-4592-9316-F5753817D2F4}" destId="{9E506C52-A9C1-43C2-8152-1C4D95CA570E}" srcOrd="0" destOrd="0" presId="urn:microsoft.com/office/officeart/2005/8/layout/hList1"/>
    <dgm:cxn modelId="{912BAED4-B946-4F4B-9D0E-CC7429214640}" type="presOf" srcId="{54CB7C43-E78C-48ED-A960-7C81403BBDE0}" destId="{70BAF98C-475F-4D20-AB11-7F2F1F1CE326}" srcOrd="0" destOrd="0" presId="urn:microsoft.com/office/officeart/2005/8/layout/hList1"/>
    <dgm:cxn modelId="{82FEBBDD-C1A2-4DDF-BCD1-1E7EEADF547F}" type="presOf" srcId="{7BB4166E-BC33-467D-BF6C-753332587806}" destId="{E2A5B9BD-59BA-4F51-896E-D1CE1323CC8E}" srcOrd="0" destOrd="0" presId="urn:microsoft.com/office/officeart/2005/8/layout/hList1"/>
    <dgm:cxn modelId="{06D44DE1-88C2-458D-BF59-2A6D93D15007}" type="presOf" srcId="{DCFB5E90-13B3-48FC-8182-4920291C5C2A}" destId="{C653A538-E267-4288-8EAA-D1BB69BB1CFA}" srcOrd="0" destOrd="0" presId="urn:microsoft.com/office/officeart/2005/8/layout/hList1"/>
    <dgm:cxn modelId="{4CBFDFE7-75A6-48BC-8DBA-BB0AE4C47A16}" srcId="{54CB7C43-E78C-48ED-A960-7C81403BBDE0}" destId="{82590951-0562-4359-969D-A6F9F2598986}" srcOrd="1" destOrd="0" parTransId="{6979FDC2-CE81-4B37-9F30-F114E56CD4C8}" sibTransId="{00B33217-1E20-4264-9D0F-39982BD7B7CD}"/>
    <dgm:cxn modelId="{03C71487-ADF5-4F3D-8CF8-BAF6CB680D60}" type="presParOf" srcId="{70BAF98C-475F-4D20-AB11-7F2F1F1CE326}" destId="{03751DC4-C1D0-4FAD-9FC8-63225CF376CB}" srcOrd="0" destOrd="0" presId="urn:microsoft.com/office/officeart/2005/8/layout/hList1"/>
    <dgm:cxn modelId="{C34F1EDF-9BF5-47C9-B22A-F52E0E083F4E}" type="presParOf" srcId="{03751DC4-C1D0-4FAD-9FC8-63225CF376CB}" destId="{47C91611-ECF3-4CAE-9DB8-0183F5111014}" srcOrd="0" destOrd="0" presId="urn:microsoft.com/office/officeart/2005/8/layout/hList1"/>
    <dgm:cxn modelId="{E0C9EA59-6F74-4341-8D60-16FD064712C2}" type="presParOf" srcId="{03751DC4-C1D0-4FAD-9FC8-63225CF376CB}" destId="{E2A5B9BD-59BA-4F51-896E-D1CE1323CC8E}" srcOrd="1" destOrd="0" presId="urn:microsoft.com/office/officeart/2005/8/layout/hList1"/>
    <dgm:cxn modelId="{326784E4-8492-443A-B97C-93BC1FC37543}" type="presParOf" srcId="{70BAF98C-475F-4D20-AB11-7F2F1F1CE326}" destId="{839C2536-44FA-4CFC-8FB4-132F88AAE9F4}" srcOrd="1" destOrd="0" presId="urn:microsoft.com/office/officeart/2005/8/layout/hList1"/>
    <dgm:cxn modelId="{9769C1E0-83ED-41F0-85E2-BE99653314C4}" type="presParOf" srcId="{70BAF98C-475F-4D20-AB11-7F2F1F1CE326}" destId="{C67A04D6-6A2E-4C20-8B55-8EB200FB83AE}" srcOrd="2" destOrd="0" presId="urn:microsoft.com/office/officeart/2005/8/layout/hList1"/>
    <dgm:cxn modelId="{345C0FB6-8985-4591-B9AC-2D9E24CBF65F}" type="presParOf" srcId="{C67A04D6-6A2E-4C20-8B55-8EB200FB83AE}" destId="{63ECB746-0F53-4A4A-8317-88847DE3E863}" srcOrd="0" destOrd="0" presId="urn:microsoft.com/office/officeart/2005/8/layout/hList1"/>
    <dgm:cxn modelId="{1C11095E-8FF1-4FD5-934A-9FBD139B1A07}" type="presParOf" srcId="{C67A04D6-6A2E-4C20-8B55-8EB200FB83AE}" destId="{F5CB39D1-5F87-4B56-AC4E-8E5A4D0A88D5}" srcOrd="1" destOrd="0" presId="urn:microsoft.com/office/officeart/2005/8/layout/hList1"/>
    <dgm:cxn modelId="{23DBF042-4411-46FF-8EBA-5726EF2E669E}" type="presParOf" srcId="{70BAF98C-475F-4D20-AB11-7F2F1F1CE326}" destId="{7EF2A828-4346-46BB-8EEA-030F716F127C}" srcOrd="3" destOrd="0" presId="urn:microsoft.com/office/officeart/2005/8/layout/hList1"/>
    <dgm:cxn modelId="{E35DDF03-196E-4CE9-A190-238E1C8A8AF0}" type="presParOf" srcId="{70BAF98C-475F-4D20-AB11-7F2F1F1CE326}" destId="{8A63B555-70B6-4611-A75E-3506D9B88B86}" srcOrd="4" destOrd="0" presId="urn:microsoft.com/office/officeart/2005/8/layout/hList1"/>
    <dgm:cxn modelId="{F073D194-E2BD-4A2A-89FC-111DA7D5F312}" type="presParOf" srcId="{8A63B555-70B6-4611-A75E-3506D9B88B86}" destId="{1B113DC3-BD31-4B02-AA1A-F82F671BF699}" srcOrd="0" destOrd="0" presId="urn:microsoft.com/office/officeart/2005/8/layout/hList1"/>
    <dgm:cxn modelId="{61BDC2BD-A491-480D-A551-8A5EE3BF21CB}" type="presParOf" srcId="{8A63B555-70B6-4611-A75E-3506D9B88B86}" destId="{9E506C52-A9C1-43C2-8152-1C4D95CA570E}" srcOrd="1" destOrd="0" presId="urn:microsoft.com/office/officeart/2005/8/layout/hList1"/>
    <dgm:cxn modelId="{F5D5F800-EE60-4066-BC94-F7E6FB111BE7}" type="presParOf" srcId="{70BAF98C-475F-4D20-AB11-7F2F1F1CE326}" destId="{1A7FC0B6-3806-4251-886A-56D3849F5229}" srcOrd="5" destOrd="0" presId="urn:microsoft.com/office/officeart/2005/8/layout/hList1"/>
    <dgm:cxn modelId="{025FFFCB-6A14-4C09-852A-7B9C1F412D83}" type="presParOf" srcId="{70BAF98C-475F-4D20-AB11-7F2F1F1CE326}" destId="{C7192822-5A6C-4234-9DF9-3D5BA7AB0F1C}" srcOrd="6" destOrd="0" presId="urn:microsoft.com/office/officeart/2005/8/layout/hList1"/>
    <dgm:cxn modelId="{C0FE003F-C7F7-42F8-AAB4-A5F1828F1840}" type="presParOf" srcId="{C7192822-5A6C-4234-9DF9-3D5BA7AB0F1C}" destId="{4D7412BF-B57C-464D-AC95-FE3D389EBE06}" srcOrd="0" destOrd="0" presId="urn:microsoft.com/office/officeart/2005/8/layout/hList1"/>
    <dgm:cxn modelId="{5D74B9F0-5E0A-4993-BAFC-985635FE9DB8}" type="presParOf" srcId="{C7192822-5A6C-4234-9DF9-3D5BA7AB0F1C}" destId="{C653A538-E267-4288-8EAA-D1BB69BB1CFA}"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91998A3-6827-4310-8885-4F75AD92B78C}" type="doc">
      <dgm:prSet loTypeId="urn:microsoft.com/office/officeart/2005/8/layout/hList1" loCatId="list" qsTypeId="urn:microsoft.com/office/officeart/2005/8/quickstyle/simple1" qsCatId="simple" csTypeId="urn:microsoft.com/office/officeart/2005/8/colors/colorful5" csCatId="colorful" phldr="1"/>
      <dgm:spPr/>
      <dgm:t>
        <a:bodyPr/>
        <a:lstStyle/>
        <a:p>
          <a:endParaRPr lang="es-PE"/>
        </a:p>
      </dgm:t>
    </dgm:pt>
    <dgm:pt modelId="{DCA29235-7CBB-4065-8F7F-5A6856EFD100}">
      <dgm:prSet phldrT="[Texto]"/>
      <dgm:spPr/>
      <dgm:t>
        <a:bodyPr/>
        <a:lstStyle/>
        <a:p>
          <a:r>
            <a:rPr lang="es-ES" dirty="0">
              <a:latin typeface="Calibri" panose="020F0502020204030204" pitchFamily="34" charset="0"/>
              <a:cs typeface="Calibri" panose="020F0502020204030204" pitchFamily="34" charset="0"/>
            </a:rPr>
            <a:t>Equipo</a:t>
          </a:r>
          <a:endParaRPr lang="es-PE" dirty="0">
            <a:latin typeface="Calibri" panose="020F0502020204030204" pitchFamily="34" charset="0"/>
            <a:cs typeface="Calibri" panose="020F0502020204030204" pitchFamily="34" charset="0"/>
          </a:endParaRPr>
        </a:p>
      </dgm:t>
    </dgm:pt>
    <dgm:pt modelId="{D55F933C-826A-4352-8FE6-28C4985640E1}" type="parTrans" cxnId="{5B8D9304-1457-4806-A881-F639FA45DA5B}">
      <dgm:prSet/>
      <dgm:spPr/>
      <dgm:t>
        <a:bodyPr/>
        <a:lstStyle/>
        <a:p>
          <a:endParaRPr lang="es-PE">
            <a:latin typeface="Calibri" panose="020F0502020204030204" pitchFamily="34" charset="0"/>
            <a:cs typeface="Calibri" panose="020F0502020204030204" pitchFamily="34" charset="0"/>
          </a:endParaRPr>
        </a:p>
      </dgm:t>
    </dgm:pt>
    <dgm:pt modelId="{C1FCB1E8-C18F-4776-A3BC-2CDE308BD2A9}" type="sibTrans" cxnId="{5B8D9304-1457-4806-A881-F639FA45DA5B}">
      <dgm:prSet/>
      <dgm:spPr/>
      <dgm:t>
        <a:bodyPr/>
        <a:lstStyle/>
        <a:p>
          <a:endParaRPr lang="es-PE">
            <a:latin typeface="Calibri" panose="020F0502020204030204" pitchFamily="34" charset="0"/>
            <a:cs typeface="Calibri" panose="020F0502020204030204" pitchFamily="34" charset="0"/>
          </a:endParaRPr>
        </a:p>
      </dgm:t>
    </dgm:pt>
    <dgm:pt modelId="{C81B4DA8-5B07-4976-983A-7299E1118B43}">
      <dgm:prSet phldrT="[Texto]"/>
      <dgm:spPr/>
      <dgm:t>
        <a:bodyPr/>
        <a:lstStyle/>
        <a:p>
          <a:pPr>
            <a:buFont typeface="Arial" panose="020B0604020202020204" pitchFamily="34" charset="0"/>
            <a:buChar char="•"/>
          </a:pPr>
          <a:r>
            <a:rPr lang="es-ES" dirty="0">
              <a:effectLst/>
              <a:latin typeface="Calibri" panose="020F0502020204030204" pitchFamily="34" charset="0"/>
              <a:cs typeface="Calibri" panose="020F0502020204030204" pitchFamily="34" charset="0"/>
            </a:rPr>
            <a:t>Cualquier equipo que no se utilice al máximo o que no sea necesario para el proceso de producción.</a:t>
          </a:r>
          <a:endParaRPr lang="es-PE" dirty="0">
            <a:latin typeface="Calibri" panose="020F0502020204030204" pitchFamily="34" charset="0"/>
            <a:cs typeface="Calibri" panose="020F0502020204030204" pitchFamily="34" charset="0"/>
          </a:endParaRPr>
        </a:p>
      </dgm:t>
    </dgm:pt>
    <dgm:pt modelId="{4C09C9D6-588E-435A-859D-A3CB002E0E82}" type="parTrans" cxnId="{B956D849-C230-4DB8-9238-33AA41D142A7}">
      <dgm:prSet/>
      <dgm:spPr/>
      <dgm:t>
        <a:bodyPr/>
        <a:lstStyle/>
        <a:p>
          <a:endParaRPr lang="es-PE">
            <a:latin typeface="Calibri" panose="020F0502020204030204" pitchFamily="34" charset="0"/>
            <a:cs typeface="Calibri" panose="020F0502020204030204" pitchFamily="34" charset="0"/>
          </a:endParaRPr>
        </a:p>
      </dgm:t>
    </dgm:pt>
    <dgm:pt modelId="{1B880EBB-D27A-46A1-9DE8-85832067D5B8}" type="sibTrans" cxnId="{B956D849-C230-4DB8-9238-33AA41D142A7}">
      <dgm:prSet/>
      <dgm:spPr/>
      <dgm:t>
        <a:bodyPr/>
        <a:lstStyle/>
        <a:p>
          <a:endParaRPr lang="es-PE">
            <a:latin typeface="Calibri" panose="020F0502020204030204" pitchFamily="34" charset="0"/>
            <a:cs typeface="Calibri" panose="020F0502020204030204" pitchFamily="34" charset="0"/>
          </a:endParaRPr>
        </a:p>
      </dgm:t>
    </dgm:pt>
    <dgm:pt modelId="{8DFC1C97-3518-44A8-9F61-10A2AEDCC4C1}">
      <dgm:prSet phldrT="[Texto]"/>
      <dgm:spPr/>
      <dgm:t>
        <a:bodyPr/>
        <a:lstStyle/>
        <a:p>
          <a:r>
            <a:rPr lang="es-ES" dirty="0">
              <a:latin typeface="Calibri" panose="020F0502020204030204" pitchFamily="34" charset="0"/>
              <a:cs typeface="Calibri" panose="020F0502020204030204" pitchFamily="34" charset="0"/>
            </a:rPr>
            <a:t>Materiales</a:t>
          </a:r>
          <a:endParaRPr lang="es-PE" dirty="0">
            <a:latin typeface="Calibri" panose="020F0502020204030204" pitchFamily="34" charset="0"/>
            <a:cs typeface="Calibri" panose="020F0502020204030204" pitchFamily="34" charset="0"/>
          </a:endParaRPr>
        </a:p>
      </dgm:t>
    </dgm:pt>
    <dgm:pt modelId="{009B98BB-33CE-4FEB-9F91-A9A9047CA62F}" type="parTrans" cxnId="{205C39CC-D569-499A-945F-5E5DD6F52BDB}">
      <dgm:prSet/>
      <dgm:spPr/>
      <dgm:t>
        <a:bodyPr/>
        <a:lstStyle/>
        <a:p>
          <a:endParaRPr lang="es-PE">
            <a:latin typeface="Calibri" panose="020F0502020204030204" pitchFamily="34" charset="0"/>
            <a:cs typeface="Calibri" panose="020F0502020204030204" pitchFamily="34" charset="0"/>
          </a:endParaRPr>
        </a:p>
      </dgm:t>
    </dgm:pt>
    <dgm:pt modelId="{07367DDF-18CF-49E9-BF24-DF9571358C78}" type="sibTrans" cxnId="{205C39CC-D569-499A-945F-5E5DD6F52BDB}">
      <dgm:prSet/>
      <dgm:spPr/>
      <dgm:t>
        <a:bodyPr/>
        <a:lstStyle/>
        <a:p>
          <a:endParaRPr lang="es-PE">
            <a:latin typeface="Calibri" panose="020F0502020204030204" pitchFamily="34" charset="0"/>
            <a:cs typeface="Calibri" panose="020F0502020204030204" pitchFamily="34" charset="0"/>
          </a:endParaRPr>
        </a:p>
      </dgm:t>
    </dgm:pt>
    <dgm:pt modelId="{A13B584B-B31A-4183-8C3A-7EEA9DC48EE5}">
      <dgm:prSet phldrT="[Texto]"/>
      <dgm:spPr/>
      <dgm:t>
        <a:bodyPr/>
        <a:lstStyle/>
        <a:p>
          <a:pPr>
            <a:buFont typeface="Arial" panose="020B0604020202020204" pitchFamily="34" charset="0"/>
            <a:buChar char="•"/>
          </a:pPr>
          <a:r>
            <a:rPr lang="es-ES" dirty="0">
              <a:effectLst/>
              <a:latin typeface="Calibri" panose="020F0502020204030204" pitchFamily="34" charset="0"/>
              <a:cs typeface="Calibri" panose="020F0502020204030204" pitchFamily="34" charset="0"/>
            </a:rPr>
            <a:t>Cualquier material que no se transforme en el producto final o que se desperdicie durante el proceso de producción.</a:t>
          </a:r>
          <a:endParaRPr lang="es-PE" dirty="0">
            <a:latin typeface="Calibri" panose="020F0502020204030204" pitchFamily="34" charset="0"/>
            <a:cs typeface="Calibri" panose="020F0502020204030204" pitchFamily="34" charset="0"/>
          </a:endParaRPr>
        </a:p>
      </dgm:t>
    </dgm:pt>
    <dgm:pt modelId="{33F7BDF2-3BDD-4E87-80B0-76DE9D87F5AD}" type="parTrans" cxnId="{22374A28-EEA0-4C1D-A5E5-C7BB04D65D04}">
      <dgm:prSet/>
      <dgm:spPr/>
      <dgm:t>
        <a:bodyPr/>
        <a:lstStyle/>
        <a:p>
          <a:endParaRPr lang="es-PE">
            <a:latin typeface="Calibri" panose="020F0502020204030204" pitchFamily="34" charset="0"/>
            <a:cs typeface="Calibri" panose="020F0502020204030204" pitchFamily="34" charset="0"/>
          </a:endParaRPr>
        </a:p>
      </dgm:t>
    </dgm:pt>
    <dgm:pt modelId="{E7BC9546-58A6-44B5-B3AE-9CAB41E4A522}" type="sibTrans" cxnId="{22374A28-EEA0-4C1D-A5E5-C7BB04D65D04}">
      <dgm:prSet/>
      <dgm:spPr/>
      <dgm:t>
        <a:bodyPr/>
        <a:lstStyle/>
        <a:p>
          <a:endParaRPr lang="es-PE">
            <a:latin typeface="Calibri" panose="020F0502020204030204" pitchFamily="34" charset="0"/>
            <a:cs typeface="Calibri" panose="020F0502020204030204" pitchFamily="34" charset="0"/>
          </a:endParaRPr>
        </a:p>
      </dgm:t>
    </dgm:pt>
    <dgm:pt modelId="{57ECB108-BB12-46FF-8CC0-E9A5A6CF3C5D}">
      <dgm:prSet phldrT="[Texto]"/>
      <dgm:spPr/>
      <dgm:t>
        <a:bodyPr/>
        <a:lstStyle/>
        <a:p>
          <a:r>
            <a:rPr lang="es-ES" dirty="0">
              <a:latin typeface="Calibri" panose="020F0502020204030204" pitchFamily="34" charset="0"/>
              <a:cs typeface="Calibri" panose="020F0502020204030204" pitchFamily="34" charset="0"/>
            </a:rPr>
            <a:t>Piezas</a:t>
          </a:r>
          <a:endParaRPr lang="es-PE" dirty="0">
            <a:latin typeface="Calibri" panose="020F0502020204030204" pitchFamily="34" charset="0"/>
            <a:cs typeface="Calibri" panose="020F0502020204030204" pitchFamily="34" charset="0"/>
          </a:endParaRPr>
        </a:p>
      </dgm:t>
    </dgm:pt>
    <dgm:pt modelId="{CBB7A288-2DAE-4AFE-93CC-C915E16F5733}" type="parTrans" cxnId="{694DD132-320D-4E72-AA43-0B5CEA5A6807}">
      <dgm:prSet/>
      <dgm:spPr/>
      <dgm:t>
        <a:bodyPr/>
        <a:lstStyle/>
        <a:p>
          <a:endParaRPr lang="es-PE">
            <a:latin typeface="Calibri" panose="020F0502020204030204" pitchFamily="34" charset="0"/>
            <a:cs typeface="Calibri" panose="020F0502020204030204" pitchFamily="34" charset="0"/>
          </a:endParaRPr>
        </a:p>
      </dgm:t>
    </dgm:pt>
    <dgm:pt modelId="{A7215327-3B34-46FF-B03D-5D38BC8DDD1D}" type="sibTrans" cxnId="{694DD132-320D-4E72-AA43-0B5CEA5A6807}">
      <dgm:prSet/>
      <dgm:spPr/>
      <dgm:t>
        <a:bodyPr/>
        <a:lstStyle/>
        <a:p>
          <a:endParaRPr lang="es-PE">
            <a:latin typeface="Calibri" panose="020F0502020204030204" pitchFamily="34" charset="0"/>
            <a:cs typeface="Calibri" panose="020F0502020204030204" pitchFamily="34" charset="0"/>
          </a:endParaRPr>
        </a:p>
      </dgm:t>
    </dgm:pt>
    <dgm:pt modelId="{6F884A4C-5C4B-416E-A29D-6FA21D1B1745}">
      <dgm:prSet phldrT="[Texto]"/>
      <dgm:spPr/>
      <dgm:t>
        <a:bodyPr/>
        <a:lstStyle/>
        <a:p>
          <a:pPr>
            <a:buFont typeface="Arial" panose="020B0604020202020204" pitchFamily="34" charset="0"/>
            <a:buChar char="•"/>
          </a:pPr>
          <a:r>
            <a:rPr lang="es-ES" dirty="0">
              <a:effectLst/>
              <a:latin typeface="Calibri" panose="020F0502020204030204" pitchFamily="34" charset="0"/>
              <a:cs typeface="Calibri" panose="020F0502020204030204" pitchFamily="34" charset="0"/>
            </a:rPr>
            <a:t>Cualquier pieza o componente del producto que no sea necesario o que no añada valor al producto final.</a:t>
          </a:r>
          <a:endParaRPr lang="es-PE" dirty="0">
            <a:latin typeface="Calibri" panose="020F0502020204030204" pitchFamily="34" charset="0"/>
            <a:cs typeface="Calibri" panose="020F0502020204030204" pitchFamily="34" charset="0"/>
          </a:endParaRPr>
        </a:p>
      </dgm:t>
    </dgm:pt>
    <dgm:pt modelId="{958241D3-E5EB-4C91-8B1B-664C40229C9A}" type="parTrans" cxnId="{43DF4659-A4B6-42F8-AEF5-24849AAA6CC9}">
      <dgm:prSet/>
      <dgm:spPr/>
      <dgm:t>
        <a:bodyPr/>
        <a:lstStyle/>
        <a:p>
          <a:endParaRPr lang="es-PE">
            <a:latin typeface="Calibri" panose="020F0502020204030204" pitchFamily="34" charset="0"/>
            <a:cs typeface="Calibri" panose="020F0502020204030204" pitchFamily="34" charset="0"/>
          </a:endParaRPr>
        </a:p>
      </dgm:t>
    </dgm:pt>
    <dgm:pt modelId="{5473E4A7-E829-43F9-978F-9B4DF80D4B0A}" type="sibTrans" cxnId="{43DF4659-A4B6-42F8-AEF5-24849AAA6CC9}">
      <dgm:prSet/>
      <dgm:spPr/>
      <dgm:t>
        <a:bodyPr/>
        <a:lstStyle/>
        <a:p>
          <a:endParaRPr lang="es-PE">
            <a:latin typeface="Calibri" panose="020F0502020204030204" pitchFamily="34" charset="0"/>
            <a:cs typeface="Calibri" panose="020F0502020204030204" pitchFamily="34" charset="0"/>
          </a:endParaRPr>
        </a:p>
      </dgm:t>
    </dgm:pt>
    <dgm:pt modelId="{52E13226-7FC0-478F-AA71-B786F03F2B4E}">
      <dgm:prSet phldrT="[Texto]"/>
      <dgm:spPr/>
      <dgm:t>
        <a:bodyPr/>
        <a:lstStyle/>
        <a:p>
          <a:r>
            <a:rPr lang="es-ES" dirty="0">
              <a:latin typeface="Calibri" panose="020F0502020204030204" pitchFamily="34" charset="0"/>
              <a:cs typeface="Calibri" panose="020F0502020204030204" pitchFamily="34" charset="0"/>
            </a:rPr>
            <a:t>Obreros (horas de trabajo)</a:t>
          </a:r>
          <a:endParaRPr lang="es-PE" dirty="0">
            <a:latin typeface="Calibri" panose="020F0502020204030204" pitchFamily="34" charset="0"/>
            <a:cs typeface="Calibri" panose="020F0502020204030204" pitchFamily="34" charset="0"/>
          </a:endParaRPr>
        </a:p>
      </dgm:t>
    </dgm:pt>
    <dgm:pt modelId="{FF60352E-FBE2-43C4-839A-6A352222F43B}" type="parTrans" cxnId="{5B0F3683-F298-48CE-9F52-111BA6D7526E}">
      <dgm:prSet/>
      <dgm:spPr/>
      <dgm:t>
        <a:bodyPr/>
        <a:lstStyle/>
        <a:p>
          <a:endParaRPr lang="es-PE">
            <a:latin typeface="Calibri" panose="020F0502020204030204" pitchFamily="34" charset="0"/>
            <a:cs typeface="Calibri" panose="020F0502020204030204" pitchFamily="34" charset="0"/>
          </a:endParaRPr>
        </a:p>
      </dgm:t>
    </dgm:pt>
    <dgm:pt modelId="{4AE6E7B7-3C5F-4F89-8877-9B3407B63A1A}" type="sibTrans" cxnId="{5B0F3683-F298-48CE-9F52-111BA6D7526E}">
      <dgm:prSet/>
      <dgm:spPr/>
      <dgm:t>
        <a:bodyPr/>
        <a:lstStyle/>
        <a:p>
          <a:endParaRPr lang="es-PE">
            <a:latin typeface="Calibri" panose="020F0502020204030204" pitchFamily="34" charset="0"/>
            <a:cs typeface="Calibri" panose="020F0502020204030204" pitchFamily="34" charset="0"/>
          </a:endParaRPr>
        </a:p>
      </dgm:t>
    </dgm:pt>
    <dgm:pt modelId="{57AB515E-6793-4556-B5FA-41970C0F426A}">
      <dgm:prSet phldrT="[Texto]"/>
      <dgm:spPr/>
      <dgm:t>
        <a:bodyPr/>
        <a:lstStyle/>
        <a:p>
          <a:pPr>
            <a:buFont typeface="Arial" panose="020B0604020202020204" pitchFamily="34" charset="0"/>
            <a:buChar char="•"/>
          </a:pPr>
          <a:r>
            <a:rPr lang="es-ES" dirty="0">
              <a:effectLst/>
              <a:latin typeface="Calibri" panose="020F0502020204030204" pitchFamily="34" charset="0"/>
              <a:cs typeface="Calibri" panose="020F0502020204030204" pitchFamily="34" charset="0"/>
            </a:rPr>
            <a:t>Cualquier tiempo durante el cual los trabajadores no estén realizando tareas que añadan valor al producto final.</a:t>
          </a:r>
          <a:endParaRPr lang="es-PE" dirty="0">
            <a:latin typeface="Calibri" panose="020F0502020204030204" pitchFamily="34" charset="0"/>
            <a:cs typeface="Calibri" panose="020F0502020204030204" pitchFamily="34" charset="0"/>
          </a:endParaRPr>
        </a:p>
      </dgm:t>
    </dgm:pt>
    <dgm:pt modelId="{751855C0-65AD-485F-A7E9-0CDC819AA975}" type="parTrans" cxnId="{AA16B1FC-97FA-4D2C-B486-1F6DE8688CC4}">
      <dgm:prSet/>
      <dgm:spPr/>
      <dgm:t>
        <a:bodyPr/>
        <a:lstStyle/>
        <a:p>
          <a:endParaRPr lang="es-PE">
            <a:latin typeface="Calibri" panose="020F0502020204030204" pitchFamily="34" charset="0"/>
            <a:cs typeface="Calibri" panose="020F0502020204030204" pitchFamily="34" charset="0"/>
          </a:endParaRPr>
        </a:p>
      </dgm:t>
    </dgm:pt>
    <dgm:pt modelId="{37431D9C-897E-40FD-A70D-335FCCA8CE10}" type="sibTrans" cxnId="{AA16B1FC-97FA-4D2C-B486-1F6DE8688CC4}">
      <dgm:prSet/>
      <dgm:spPr/>
      <dgm:t>
        <a:bodyPr/>
        <a:lstStyle/>
        <a:p>
          <a:endParaRPr lang="es-PE">
            <a:latin typeface="Calibri" panose="020F0502020204030204" pitchFamily="34" charset="0"/>
            <a:cs typeface="Calibri" panose="020F0502020204030204" pitchFamily="34" charset="0"/>
          </a:endParaRPr>
        </a:p>
      </dgm:t>
    </dgm:pt>
    <dgm:pt modelId="{FEBAA31D-C09F-4A1A-9E1B-70DB8F0835EA}" type="pres">
      <dgm:prSet presAssocID="{891998A3-6827-4310-8885-4F75AD92B78C}" presName="Name0" presStyleCnt="0">
        <dgm:presLayoutVars>
          <dgm:dir/>
          <dgm:animLvl val="lvl"/>
          <dgm:resizeHandles val="exact"/>
        </dgm:presLayoutVars>
      </dgm:prSet>
      <dgm:spPr/>
    </dgm:pt>
    <dgm:pt modelId="{4EDC6A88-007A-4B11-921E-9F9D88A359C0}" type="pres">
      <dgm:prSet presAssocID="{DCA29235-7CBB-4065-8F7F-5A6856EFD100}" presName="composite" presStyleCnt="0"/>
      <dgm:spPr/>
    </dgm:pt>
    <dgm:pt modelId="{674B887A-0AFD-4AF5-ACEB-366E29117B6D}" type="pres">
      <dgm:prSet presAssocID="{DCA29235-7CBB-4065-8F7F-5A6856EFD100}" presName="parTx" presStyleLbl="alignNode1" presStyleIdx="0" presStyleCnt="4">
        <dgm:presLayoutVars>
          <dgm:chMax val="0"/>
          <dgm:chPref val="0"/>
          <dgm:bulletEnabled val="1"/>
        </dgm:presLayoutVars>
      </dgm:prSet>
      <dgm:spPr/>
    </dgm:pt>
    <dgm:pt modelId="{899F2BB7-929F-4762-9769-B5F30317F840}" type="pres">
      <dgm:prSet presAssocID="{DCA29235-7CBB-4065-8F7F-5A6856EFD100}" presName="desTx" presStyleLbl="alignAccFollowNode1" presStyleIdx="0" presStyleCnt="4">
        <dgm:presLayoutVars>
          <dgm:bulletEnabled val="1"/>
        </dgm:presLayoutVars>
      </dgm:prSet>
      <dgm:spPr/>
    </dgm:pt>
    <dgm:pt modelId="{CA341C89-1B40-491D-8051-7AFDE5205CDD}" type="pres">
      <dgm:prSet presAssocID="{C1FCB1E8-C18F-4776-A3BC-2CDE308BD2A9}" presName="space" presStyleCnt="0"/>
      <dgm:spPr/>
    </dgm:pt>
    <dgm:pt modelId="{060C7F80-8189-4255-BF2F-22E8D5E6E8D0}" type="pres">
      <dgm:prSet presAssocID="{8DFC1C97-3518-44A8-9F61-10A2AEDCC4C1}" presName="composite" presStyleCnt="0"/>
      <dgm:spPr/>
    </dgm:pt>
    <dgm:pt modelId="{35EECF4A-AF23-4E43-B9AD-1282A9155B65}" type="pres">
      <dgm:prSet presAssocID="{8DFC1C97-3518-44A8-9F61-10A2AEDCC4C1}" presName="parTx" presStyleLbl="alignNode1" presStyleIdx="1" presStyleCnt="4">
        <dgm:presLayoutVars>
          <dgm:chMax val="0"/>
          <dgm:chPref val="0"/>
          <dgm:bulletEnabled val="1"/>
        </dgm:presLayoutVars>
      </dgm:prSet>
      <dgm:spPr/>
    </dgm:pt>
    <dgm:pt modelId="{ACA769DC-3AD9-4887-8D33-7B9A3E1B0B6B}" type="pres">
      <dgm:prSet presAssocID="{8DFC1C97-3518-44A8-9F61-10A2AEDCC4C1}" presName="desTx" presStyleLbl="alignAccFollowNode1" presStyleIdx="1" presStyleCnt="4">
        <dgm:presLayoutVars>
          <dgm:bulletEnabled val="1"/>
        </dgm:presLayoutVars>
      </dgm:prSet>
      <dgm:spPr/>
    </dgm:pt>
    <dgm:pt modelId="{A1A0B90D-F0A7-4A85-B1D2-93037282DB0B}" type="pres">
      <dgm:prSet presAssocID="{07367DDF-18CF-49E9-BF24-DF9571358C78}" presName="space" presStyleCnt="0"/>
      <dgm:spPr/>
    </dgm:pt>
    <dgm:pt modelId="{F8219C34-024D-4C49-AE80-36458319524E}" type="pres">
      <dgm:prSet presAssocID="{57ECB108-BB12-46FF-8CC0-E9A5A6CF3C5D}" presName="composite" presStyleCnt="0"/>
      <dgm:spPr/>
    </dgm:pt>
    <dgm:pt modelId="{C51874E9-03CE-4AC1-9BAF-F1E0A3DC45C8}" type="pres">
      <dgm:prSet presAssocID="{57ECB108-BB12-46FF-8CC0-E9A5A6CF3C5D}" presName="parTx" presStyleLbl="alignNode1" presStyleIdx="2" presStyleCnt="4">
        <dgm:presLayoutVars>
          <dgm:chMax val="0"/>
          <dgm:chPref val="0"/>
          <dgm:bulletEnabled val="1"/>
        </dgm:presLayoutVars>
      </dgm:prSet>
      <dgm:spPr/>
    </dgm:pt>
    <dgm:pt modelId="{F6D45F0F-9469-4EFF-ABB9-C5C060FF1501}" type="pres">
      <dgm:prSet presAssocID="{57ECB108-BB12-46FF-8CC0-E9A5A6CF3C5D}" presName="desTx" presStyleLbl="alignAccFollowNode1" presStyleIdx="2" presStyleCnt="4">
        <dgm:presLayoutVars>
          <dgm:bulletEnabled val="1"/>
        </dgm:presLayoutVars>
      </dgm:prSet>
      <dgm:spPr/>
    </dgm:pt>
    <dgm:pt modelId="{DD4915DC-D88E-4B9C-A4F0-3E423358FAD7}" type="pres">
      <dgm:prSet presAssocID="{A7215327-3B34-46FF-B03D-5D38BC8DDD1D}" presName="space" presStyleCnt="0"/>
      <dgm:spPr/>
    </dgm:pt>
    <dgm:pt modelId="{6C7F714C-70B6-41B6-A116-50FBB13E5E8A}" type="pres">
      <dgm:prSet presAssocID="{52E13226-7FC0-478F-AA71-B786F03F2B4E}" presName="composite" presStyleCnt="0"/>
      <dgm:spPr/>
    </dgm:pt>
    <dgm:pt modelId="{9DF79F5B-4AF1-4A6C-8C38-FFFADADE04C1}" type="pres">
      <dgm:prSet presAssocID="{52E13226-7FC0-478F-AA71-B786F03F2B4E}" presName="parTx" presStyleLbl="alignNode1" presStyleIdx="3" presStyleCnt="4">
        <dgm:presLayoutVars>
          <dgm:chMax val="0"/>
          <dgm:chPref val="0"/>
          <dgm:bulletEnabled val="1"/>
        </dgm:presLayoutVars>
      </dgm:prSet>
      <dgm:spPr/>
    </dgm:pt>
    <dgm:pt modelId="{111E5349-35D7-4170-AEAD-9E1646AF4DF5}" type="pres">
      <dgm:prSet presAssocID="{52E13226-7FC0-478F-AA71-B786F03F2B4E}" presName="desTx" presStyleLbl="alignAccFollowNode1" presStyleIdx="3" presStyleCnt="4">
        <dgm:presLayoutVars>
          <dgm:bulletEnabled val="1"/>
        </dgm:presLayoutVars>
      </dgm:prSet>
      <dgm:spPr/>
    </dgm:pt>
  </dgm:ptLst>
  <dgm:cxnLst>
    <dgm:cxn modelId="{5B8D9304-1457-4806-A881-F639FA45DA5B}" srcId="{891998A3-6827-4310-8885-4F75AD92B78C}" destId="{DCA29235-7CBB-4065-8F7F-5A6856EFD100}" srcOrd="0" destOrd="0" parTransId="{D55F933C-826A-4352-8FE6-28C4985640E1}" sibTransId="{C1FCB1E8-C18F-4776-A3BC-2CDE308BD2A9}"/>
    <dgm:cxn modelId="{64106F0C-0554-4C0F-8FA0-9FD69E39DAE5}" type="presOf" srcId="{A13B584B-B31A-4183-8C3A-7EEA9DC48EE5}" destId="{ACA769DC-3AD9-4887-8D33-7B9A3E1B0B6B}" srcOrd="0" destOrd="0" presId="urn:microsoft.com/office/officeart/2005/8/layout/hList1"/>
    <dgm:cxn modelId="{2D730E15-96E6-42A8-AF9D-18C013672793}" type="presOf" srcId="{C81B4DA8-5B07-4976-983A-7299E1118B43}" destId="{899F2BB7-929F-4762-9769-B5F30317F840}" srcOrd="0" destOrd="0" presId="urn:microsoft.com/office/officeart/2005/8/layout/hList1"/>
    <dgm:cxn modelId="{B9576B19-EE81-422A-BD20-038E672DF376}" type="presOf" srcId="{8DFC1C97-3518-44A8-9F61-10A2AEDCC4C1}" destId="{35EECF4A-AF23-4E43-B9AD-1282A9155B65}" srcOrd="0" destOrd="0" presId="urn:microsoft.com/office/officeart/2005/8/layout/hList1"/>
    <dgm:cxn modelId="{22374A28-EEA0-4C1D-A5E5-C7BB04D65D04}" srcId="{8DFC1C97-3518-44A8-9F61-10A2AEDCC4C1}" destId="{A13B584B-B31A-4183-8C3A-7EEA9DC48EE5}" srcOrd="0" destOrd="0" parTransId="{33F7BDF2-3BDD-4E87-80B0-76DE9D87F5AD}" sibTransId="{E7BC9546-58A6-44B5-B3AE-9CAB41E4A522}"/>
    <dgm:cxn modelId="{694DD132-320D-4E72-AA43-0B5CEA5A6807}" srcId="{891998A3-6827-4310-8885-4F75AD92B78C}" destId="{57ECB108-BB12-46FF-8CC0-E9A5A6CF3C5D}" srcOrd="2" destOrd="0" parTransId="{CBB7A288-2DAE-4AFE-93CC-C915E16F5733}" sibTransId="{A7215327-3B34-46FF-B03D-5D38BC8DDD1D}"/>
    <dgm:cxn modelId="{F6FA3762-CD8D-460A-9F1B-CD84C2517E85}" type="presOf" srcId="{6F884A4C-5C4B-416E-A29D-6FA21D1B1745}" destId="{F6D45F0F-9469-4EFF-ABB9-C5C060FF1501}" srcOrd="0" destOrd="0" presId="urn:microsoft.com/office/officeart/2005/8/layout/hList1"/>
    <dgm:cxn modelId="{B956D849-C230-4DB8-9238-33AA41D142A7}" srcId="{DCA29235-7CBB-4065-8F7F-5A6856EFD100}" destId="{C81B4DA8-5B07-4976-983A-7299E1118B43}" srcOrd="0" destOrd="0" parTransId="{4C09C9D6-588E-435A-859D-A3CB002E0E82}" sibTransId="{1B880EBB-D27A-46A1-9DE8-85832067D5B8}"/>
    <dgm:cxn modelId="{33A6104A-6F9A-4AF0-BEA4-07E48FC4A914}" type="presOf" srcId="{DCA29235-7CBB-4065-8F7F-5A6856EFD100}" destId="{674B887A-0AFD-4AF5-ACEB-366E29117B6D}" srcOrd="0" destOrd="0" presId="urn:microsoft.com/office/officeart/2005/8/layout/hList1"/>
    <dgm:cxn modelId="{6B29E44E-434B-4354-80C8-5D3CED52D749}" type="presOf" srcId="{57ECB108-BB12-46FF-8CC0-E9A5A6CF3C5D}" destId="{C51874E9-03CE-4AC1-9BAF-F1E0A3DC45C8}" srcOrd="0" destOrd="0" presId="urn:microsoft.com/office/officeart/2005/8/layout/hList1"/>
    <dgm:cxn modelId="{03733C4F-9584-4740-BCD2-851C95A09FA9}" type="presOf" srcId="{57AB515E-6793-4556-B5FA-41970C0F426A}" destId="{111E5349-35D7-4170-AEAD-9E1646AF4DF5}" srcOrd="0" destOrd="0" presId="urn:microsoft.com/office/officeart/2005/8/layout/hList1"/>
    <dgm:cxn modelId="{43DF4659-A4B6-42F8-AEF5-24849AAA6CC9}" srcId="{57ECB108-BB12-46FF-8CC0-E9A5A6CF3C5D}" destId="{6F884A4C-5C4B-416E-A29D-6FA21D1B1745}" srcOrd="0" destOrd="0" parTransId="{958241D3-E5EB-4C91-8B1B-664C40229C9A}" sibTransId="{5473E4A7-E829-43F9-978F-9B4DF80D4B0A}"/>
    <dgm:cxn modelId="{5B0F3683-F298-48CE-9F52-111BA6D7526E}" srcId="{891998A3-6827-4310-8885-4F75AD92B78C}" destId="{52E13226-7FC0-478F-AA71-B786F03F2B4E}" srcOrd="3" destOrd="0" parTransId="{FF60352E-FBE2-43C4-839A-6A352222F43B}" sibTransId="{4AE6E7B7-3C5F-4F89-8877-9B3407B63A1A}"/>
    <dgm:cxn modelId="{CBA569C4-1CD8-4887-83FE-ADDC282E87A3}" type="presOf" srcId="{891998A3-6827-4310-8885-4F75AD92B78C}" destId="{FEBAA31D-C09F-4A1A-9E1B-70DB8F0835EA}" srcOrd="0" destOrd="0" presId="urn:microsoft.com/office/officeart/2005/8/layout/hList1"/>
    <dgm:cxn modelId="{205C39CC-D569-499A-945F-5E5DD6F52BDB}" srcId="{891998A3-6827-4310-8885-4F75AD92B78C}" destId="{8DFC1C97-3518-44A8-9F61-10A2AEDCC4C1}" srcOrd="1" destOrd="0" parTransId="{009B98BB-33CE-4FEB-9F91-A9A9047CA62F}" sibTransId="{07367DDF-18CF-49E9-BF24-DF9571358C78}"/>
    <dgm:cxn modelId="{89A50BED-E59E-47CF-BD66-11A32CC4AEE7}" type="presOf" srcId="{52E13226-7FC0-478F-AA71-B786F03F2B4E}" destId="{9DF79F5B-4AF1-4A6C-8C38-FFFADADE04C1}" srcOrd="0" destOrd="0" presId="urn:microsoft.com/office/officeart/2005/8/layout/hList1"/>
    <dgm:cxn modelId="{AA16B1FC-97FA-4D2C-B486-1F6DE8688CC4}" srcId="{52E13226-7FC0-478F-AA71-B786F03F2B4E}" destId="{57AB515E-6793-4556-B5FA-41970C0F426A}" srcOrd="0" destOrd="0" parTransId="{751855C0-65AD-485F-A7E9-0CDC819AA975}" sibTransId="{37431D9C-897E-40FD-A70D-335FCCA8CE10}"/>
    <dgm:cxn modelId="{CD051AE1-0BA6-4E30-AC18-CB34D21AD2E1}" type="presParOf" srcId="{FEBAA31D-C09F-4A1A-9E1B-70DB8F0835EA}" destId="{4EDC6A88-007A-4B11-921E-9F9D88A359C0}" srcOrd="0" destOrd="0" presId="urn:microsoft.com/office/officeart/2005/8/layout/hList1"/>
    <dgm:cxn modelId="{BBE3FA96-8FA2-4DD6-A105-21B9375D126A}" type="presParOf" srcId="{4EDC6A88-007A-4B11-921E-9F9D88A359C0}" destId="{674B887A-0AFD-4AF5-ACEB-366E29117B6D}" srcOrd="0" destOrd="0" presId="urn:microsoft.com/office/officeart/2005/8/layout/hList1"/>
    <dgm:cxn modelId="{850B5220-6B57-4E63-93FF-F6F2F98E9411}" type="presParOf" srcId="{4EDC6A88-007A-4B11-921E-9F9D88A359C0}" destId="{899F2BB7-929F-4762-9769-B5F30317F840}" srcOrd="1" destOrd="0" presId="urn:microsoft.com/office/officeart/2005/8/layout/hList1"/>
    <dgm:cxn modelId="{49F07E80-CA62-4ACF-80AA-038CF3E20239}" type="presParOf" srcId="{FEBAA31D-C09F-4A1A-9E1B-70DB8F0835EA}" destId="{CA341C89-1B40-491D-8051-7AFDE5205CDD}" srcOrd="1" destOrd="0" presId="urn:microsoft.com/office/officeart/2005/8/layout/hList1"/>
    <dgm:cxn modelId="{7A5740B7-A618-43E2-AC31-69E5EB1256F1}" type="presParOf" srcId="{FEBAA31D-C09F-4A1A-9E1B-70DB8F0835EA}" destId="{060C7F80-8189-4255-BF2F-22E8D5E6E8D0}" srcOrd="2" destOrd="0" presId="urn:microsoft.com/office/officeart/2005/8/layout/hList1"/>
    <dgm:cxn modelId="{6827F929-F302-416C-96F9-203F5EE95BBE}" type="presParOf" srcId="{060C7F80-8189-4255-BF2F-22E8D5E6E8D0}" destId="{35EECF4A-AF23-4E43-B9AD-1282A9155B65}" srcOrd="0" destOrd="0" presId="urn:microsoft.com/office/officeart/2005/8/layout/hList1"/>
    <dgm:cxn modelId="{891E55BD-D91E-4E80-981B-39AFD2C876EB}" type="presParOf" srcId="{060C7F80-8189-4255-BF2F-22E8D5E6E8D0}" destId="{ACA769DC-3AD9-4887-8D33-7B9A3E1B0B6B}" srcOrd="1" destOrd="0" presId="urn:microsoft.com/office/officeart/2005/8/layout/hList1"/>
    <dgm:cxn modelId="{00F41896-614A-4DDF-9219-ADA06BDD27F2}" type="presParOf" srcId="{FEBAA31D-C09F-4A1A-9E1B-70DB8F0835EA}" destId="{A1A0B90D-F0A7-4A85-B1D2-93037282DB0B}" srcOrd="3" destOrd="0" presId="urn:microsoft.com/office/officeart/2005/8/layout/hList1"/>
    <dgm:cxn modelId="{F9E7EAD4-35BF-4778-A006-7C1BE11C53AA}" type="presParOf" srcId="{FEBAA31D-C09F-4A1A-9E1B-70DB8F0835EA}" destId="{F8219C34-024D-4C49-AE80-36458319524E}" srcOrd="4" destOrd="0" presId="urn:microsoft.com/office/officeart/2005/8/layout/hList1"/>
    <dgm:cxn modelId="{535EA3EB-1DFB-442A-8400-F593CB78D71B}" type="presParOf" srcId="{F8219C34-024D-4C49-AE80-36458319524E}" destId="{C51874E9-03CE-4AC1-9BAF-F1E0A3DC45C8}" srcOrd="0" destOrd="0" presId="urn:microsoft.com/office/officeart/2005/8/layout/hList1"/>
    <dgm:cxn modelId="{BDD42A5C-6DCF-403F-A170-C98CD7801B60}" type="presParOf" srcId="{F8219C34-024D-4C49-AE80-36458319524E}" destId="{F6D45F0F-9469-4EFF-ABB9-C5C060FF1501}" srcOrd="1" destOrd="0" presId="urn:microsoft.com/office/officeart/2005/8/layout/hList1"/>
    <dgm:cxn modelId="{7A0C7D93-424A-4F37-B615-FECD443F9D0B}" type="presParOf" srcId="{FEBAA31D-C09F-4A1A-9E1B-70DB8F0835EA}" destId="{DD4915DC-D88E-4B9C-A4F0-3E423358FAD7}" srcOrd="5" destOrd="0" presId="urn:microsoft.com/office/officeart/2005/8/layout/hList1"/>
    <dgm:cxn modelId="{CCC680D4-879B-4F75-AE98-08259F7E4191}" type="presParOf" srcId="{FEBAA31D-C09F-4A1A-9E1B-70DB8F0835EA}" destId="{6C7F714C-70B6-41B6-A116-50FBB13E5E8A}" srcOrd="6" destOrd="0" presId="urn:microsoft.com/office/officeart/2005/8/layout/hList1"/>
    <dgm:cxn modelId="{AFE3C10B-8BDB-41C8-8396-0EDC63BA61DD}" type="presParOf" srcId="{6C7F714C-70B6-41B6-A116-50FBB13E5E8A}" destId="{9DF79F5B-4AF1-4A6C-8C38-FFFADADE04C1}" srcOrd="0" destOrd="0" presId="urn:microsoft.com/office/officeart/2005/8/layout/hList1"/>
    <dgm:cxn modelId="{905DD8A6-1477-43B9-81C7-B5C983D93DE2}" type="presParOf" srcId="{6C7F714C-70B6-41B6-A116-50FBB13E5E8A}" destId="{111E5349-35D7-4170-AEAD-9E1646AF4DF5}"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490DFD-6396-4053-8022-741280405CDA}">
      <dsp:nvSpPr>
        <dsp:cNvPr id="0" name=""/>
        <dsp:cNvSpPr/>
      </dsp:nvSpPr>
      <dsp:spPr>
        <a:xfrm>
          <a:off x="0" y="233198"/>
          <a:ext cx="7090913" cy="1064700"/>
        </a:xfrm>
        <a:prstGeom prst="rect">
          <a:avLst/>
        </a:prstGeom>
        <a:solidFill>
          <a:schemeClr val="lt1">
            <a:alpha val="90000"/>
            <a:hueOff val="0"/>
            <a:satOff val="0"/>
            <a:lumOff val="0"/>
            <a:alphaOff val="0"/>
          </a:schemeClr>
        </a:solidFill>
        <a:ln w="381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50334" tIns="270764" rIns="550334" bIns="113792" numCol="1" spcCol="1270" anchor="t" anchorCtr="0">
          <a:noAutofit/>
        </a:bodyPr>
        <a:lstStyle/>
        <a:p>
          <a:pPr marL="171450" lvl="1" indent="-171450" algn="l" defTabSz="711200">
            <a:lnSpc>
              <a:spcPct val="90000"/>
            </a:lnSpc>
            <a:spcBef>
              <a:spcPct val="0"/>
            </a:spcBef>
            <a:spcAft>
              <a:spcPct val="15000"/>
            </a:spcAft>
            <a:buChar char="•"/>
          </a:pPr>
          <a:r>
            <a:rPr lang="es-ES" sz="1600" kern="1200" dirty="0">
              <a:latin typeface="Calibri" panose="020F0502020204030204" pitchFamily="34" charset="0"/>
              <a:cs typeface="Calibri" panose="020F0502020204030204" pitchFamily="34" charset="0"/>
            </a:rPr>
            <a:t>Se centra en el valor del cliente y enfatiza el concepto de eliminar cualquier actividad que no agregue valor a la creación o entrega de un producto o servicio.</a:t>
          </a:r>
          <a:endParaRPr lang="es-PE" sz="1600" kern="1200" dirty="0">
            <a:latin typeface="Calibri" panose="020F0502020204030204" pitchFamily="34" charset="0"/>
            <a:cs typeface="Calibri" panose="020F0502020204030204" pitchFamily="34" charset="0"/>
          </a:endParaRPr>
        </a:p>
      </dsp:txBody>
      <dsp:txXfrm>
        <a:off x="0" y="233198"/>
        <a:ext cx="7090913" cy="1064700"/>
      </dsp:txXfrm>
    </dsp:sp>
    <dsp:sp modelId="{A0BBFE3A-9343-47D3-AEF7-E210C0823109}">
      <dsp:nvSpPr>
        <dsp:cNvPr id="0" name=""/>
        <dsp:cNvSpPr/>
      </dsp:nvSpPr>
      <dsp:spPr>
        <a:xfrm>
          <a:off x="354545" y="41318"/>
          <a:ext cx="4963639" cy="383760"/>
        </a:xfrm>
        <a:prstGeom prst="round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7614" tIns="0" rIns="187614" bIns="0" numCol="1" spcCol="1270" anchor="ctr" anchorCtr="0">
          <a:noAutofit/>
        </a:bodyPr>
        <a:lstStyle/>
        <a:p>
          <a:pPr marL="0" lvl="0" indent="0" algn="l" defTabSz="711200">
            <a:lnSpc>
              <a:spcPct val="90000"/>
            </a:lnSpc>
            <a:spcBef>
              <a:spcPct val="0"/>
            </a:spcBef>
            <a:spcAft>
              <a:spcPct val="35000"/>
            </a:spcAft>
            <a:buNone/>
          </a:pPr>
          <a:r>
            <a:rPr lang="es-PE" sz="1600" b="1" kern="1200" dirty="0">
              <a:latin typeface="Calibri" panose="020F0502020204030204" pitchFamily="34" charset="0"/>
              <a:cs typeface="Calibri" panose="020F0502020204030204" pitchFamily="34" charset="0"/>
            </a:rPr>
            <a:t>Entregar valor</a:t>
          </a:r>
        </a:p>
      </dsp:txBody>
      <dsp:txXfrm>
        <a:off x="373279" y="60052"/>
        <a:ext cx="4926171" cy="346292"/>
      </dsp:txXfrm>
    </dsp:sp>
    <dsp:sp modelId="{B9BC0078-F123-424B-9D25-F83FBCED0EB1}">
      <dsp:nvSpPr>
        <dsp:cNvPr id="0" name=""/>
        <dsp:cNvSpPr/>
      </dsp:nvSpPr>
      <dsp:spPr>
        <a:xfrm>
          <a:off x="0" y="1559978"/>
          <a:ext cx="7090913" cy="1064700"/>
        </a:xfrm>
        <a:prstGeom prst="rect">
          <a:avLst/>
        </a:prstGeom>
        <a:solidFill>
          <a:schemeClr val="lt1">
            <a:alpha val="90000"/>
            <a:hueOff val="0"/>
            <a:satOff val="0"/>
            <a:lumOff val="0"/>
            <a:alphaOff val="0"/>
          </a:schemeClr>
        </a:solidFill>
        <a:ln w="381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50334" tIns="270764" rIns="550334" bIns="113792" numCol="1" spcCol="1270" anchor="t" anchorCtr="0">
          <a:noAutofit/>
        </a:bodyPr>
        <a:lstStyle/>
        <a:p>
          <a:pPr marL="171450" lvl="1" indent="-171450" algn="l" defTabSz="711200">
            <a:lnSpc>
              <a:spcPct val="90000"/>
            </a:lnSpc>
            <a:spcBef>
              <a:spcPct val="0"/>
            </a:spcBef>
            <a:spcAft>
              <a:spcPct val="15000"/>
            </a:spcAft>
            <a:buChar char="•"/>
          </a:pPr>
          <a:r>
            <a:rPr lang="es-ES" sz="1600" kern="1200" dirty="0">
              <a:latin typeface="Calibri" panose="020F0502020204030204" pitchFamily="34" charset="0"/>
              <a:cs typeface="Calibri" panose="020F0502020204030204" pitchFamily="34" charset="0"/>
            </a:rPr>
            <a:t>La idea general detrás de Lean </a:t>
          </a:r>
          <a:r>
            <a:rPr lang="es-ES" sz="1600" kern="1200" dirty="0" err="1">
              <a:latin typeface="Calibri" panose="020F0502020204030204" pitchFamily="34" charset="0"/>
              <a:cs typeface="Calibri" panose="020F0502020204030204" pitchFamily="34" charset="0"/>
            </a:rPr>
            <a:t>Manufacturing</a:t>
          </a:r>
          <a:r>
            <a:rPr lang="es-ES" sz="1600" kern="1200" dirty="0">
              <a:latin typeface="Calibri" panose="020F0502020204030204" pitchFamily="34" charset="0"/>
              <a:cs typeface="Calibri" panose="020F0502020204030204" pitchFamily="34" charset="0"/>
            </a:rPr>
            <a:t> es eliminar el desperdicio en todas sus formas para aumentar la eficiencia y productividad.</a:t>
          </a:r>
          <a:endParaRPr lang="es-PE" sz="1600" kern="1200" dirty="0">
            <a:latin typeface="Calibri" panose="020F0502020204030204" pitchFamily="34" charset="0"/>
            <a:cs typeface="Calibri" panose="020F0502020204030204" pitchFamily="34" charset="0"/>
          </a:endParaRPr>
        </a:p>
      </dsp:txBody>
      <dsp:txXfrm>
        <a:off x="0" y="1559978"/>
        <a:ext cx="7090913" cy="1064700"/>
      </dsp:txXfrm>
    </dsp:sp>
    <dsp:sp modelId="{286011C5-C3FB-4D45-973E-26D60E0A8FBD}">
      <dsp:nvSpPr>
        <dsp:cNvPr id="0" name=""/>
        <dsp:cNvSpPr/>
      </dsp:nvSpPr>
      <dsp:spPr>
        <a:xfrm>
          <a:off x="354545" y="1368099"/>
          <a:ext cx="4963639" cy="383760"/>
        </a:xfrm>
        <a:prstGeom prst="round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7614" tIns="0" rIns="187614" bIns="0" numCol="1" spcCol="1270" anchor="ctr" anchorCtr="0">
          <a:noAutofit/>
        </a:bodyPr>
        <a:lstStyle/>
        <a:p>
          <a:pPr marL="0" lvl="0" indent="0" algn="l" defTabSz="711200">
            <a:lnSpc>
              <a:spcPct val="90000"/>
            </a:lnSpc>
            <a:spcBef>
              <a:spcPct val="0"/>
            </a:spcBef>
            <a:spcAft>
              <a:spcPct val="35000"/>
            </a:spcAft>
            <a:buNone/>
          </a:pPr>
          <a:r>
            <a:rPr lang="es-PE" sz="1600" b="1" kern="1200" dirty="0">
              <a:latin typeface="Calibri" panose="020F0502020204030204" pitchFamily="34" charset="0"/>
              <a:cs typeface="Calibri" panose="020F0502020204030204" pitchFamily="34" charset="0"/>
            </a:rPr>
            <a:t>Eliminar residuos</a:t>
          </a:r>
        </a:p>
      </dsp:txBody>
      <dsp:txXfrm>
        <a:off x="373279" y="1386833"/>
        <a:ext cx="4926171" cy="346292"/>
      </dsp:txXfrm>
    </dsp:sp>
    <dsp:sp modelId="{0C792BD7-8AF3-4866-A1D2-A819E55051B9}">
      <dsp:nvSpPr>
        <dsp:cNvPr id="0" name=""/>
        <dsp:cNvSpPr/>
      </dsp:nvSpPr>
      <dsp:spPr>
        <a:xfrm>
          <a:off x="0" y="2886758"/>
          <a:ext cx="7090913" cy="839475"/>
        </a:xfrm>
        <a:prstGeom prst="rect">
          <a:avLst/>
        </a:prstGeom>
        <a:solidFill>
          <a:schemeClr val="lt1">
            <a:alpha val="90000"/>
            <a:hueOff val="0"/>
            <a:satOff val="0"/>
            <a:lumOff val="0"/>
            <a:alphaOff val="0"/>
          </a:schemeClr>
        </a:solidFill>
        <a:ln w="381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50334" tIns="270764" rIns="550334" bIns="113792" numCol="1" spcCol="1270" anchor="t" anchorCtr="0">
          <a:noAutofit/>
        </a:bodyPr>
        <a:lstStyle/>
        <a:p>
          <a:pPr marL="171450" lvl="1" indent="-171450" algn="l" defTabSz="711200">
            <a:lnSpc>
              <a:spcPct val="90000"/>
            </a:lnSpc>
            <a:spcBef>
              <a:spcPct val="0"/>
            </a:spcBef>
            <a:spcAft>
              <a:spcPct val="15000"/>
            </a:spcAft>
            <a:buChar char="•"/>
          </a:pPr>
          <a:r>
            <a:rPr lang="es-PE" sz="1600" b="0" i="0" kern="1200" dirty="0">
              <a:latin typeface="Calibri" panose="020F0502020204030204" pitchFamily="34" charset="0"/>
              <a:cs typeface="Calibri" panose="020F0502020204030204" pitchFamily="34" charset="0"/>
            </a:rPr>
            <a:t>Busca eliminar desperdicios (actividades que no agregan valor) a través de la mejora continua.</a:t>
          </a:r>
          <a:endParaRPr lang="es-PE" sz="1600" kern="1200" dirty="0">
            <a:latin typeface="Calibri" panose="020F0502020204030204" pitchFamily="34" charset="0"/>
            <a:cs typeface="Calibri" panose="020F0502020204030204" pitchFamily="34" charset="0"/>
          </a:endParaRPr>
        </a:p>
      </dsp:txBody>
      <dsp:txXfrm>
        <a:off x="0" y="2886758"/>
        <a:ext cx="7090913" cy="839475"/>
      </dsp:txXfrm>
    </dsp:sp>
    <dsp:sp modelId="{6575C3F9-A3BC-4A9F-8527-31FF8F938D45}">
      <dsp:nvSpPr>
        <dsp:cNvPr id="0" name=""/>
        <dsp:cNvSpPr/>
      </dsp:nvSpPr>
      <dsp:spPr>
        <a:xfrm>
          <a:off x="354545" y="2694879"/>
          <a:ext cx="4963639" cy="383760"/>
        </a:xfrm>
        <a:prstGeom prst="round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7614" tIns="0" rIns="187614" bIns="0" numCol="1" spcCol="1270" anchor="ctr" anchorCtr="0">
          <a:noAutofit/>
        </a:bodyPr>
        <a:lstStyle/>
        <a:p>
          <a:pPr marL="0" lvl="0" indent="0" algn="l" defTabSz="711200">
            <a:lnSpc>
              <a:spcPct val="90000"/>
            </a:lnSpc>
            <a:spcBef>
              <a:spcPct val="0"/>
            </a:spcBef>
            <a:spcAft>
              <a:spcPct val="35000"/>
            </a:spcAft>
            <a:buNone/>
          </a:pPr>
          <a:r>
            <a:rPr lang="es-PE" sz="1600" b="1" kern="1200" dirty="0">
              <a:latin typeface="Calibri" panose="020F0502020204030204" pitchFamily="34" charset="0"/>
              <a:cs typeface="Calibri" panose="020F0502020204030204" pitchFamily="34" charset="0"/>
            </a:rPr>
            <a:t>Avanzar hacia la excelencia</a:t>
          </a:r>
        </a:p>
      </dsp:txBody>
      <dsp:txXfrm>
        <a:off x="373279" y="2713613"/>
        <a:ext cx="4926171" cy="3462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C91611-ECF3-4CAE-9DB8-0183F5111014}">
      <dsp:nvSpPr>
        <dsp:cNvPr id="0" name=""/>
        <dsp:cNvSpPr/>
      </dsp:nvSpPr>
      <dsp:spPr>
        <a:xfrm>
          <a:off x="3136" y="27969"/>
          <a:ext cx="1885675" cy="754270"/>
        </a:xfrm>
        <a:prstGeom prst="rect">
          <a:avLst/>
        </a:prstGeom>
        <a:solidFill>
          <a:schemeClr val="accent5">
            <a:hueOff val="0"/>
            <a:satOff val="0"/>
            <a:lumOff val="0"/>
            <a:alphaOff val="0"/>
          </a:schemeClr>
        </a:solidFill>
        <a:ln w="381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s-PE" sz="1500" b="1" i="0" kern="1200">
              <a:latin typeface="Calibri" panose="020F0502020204030204" pitchFamily="34" charset="0"/>
              <a:cs typeface="Calibri" panose="020F0502020204030204" pitchFamily="34" charset="0"/>
            </a:rPr>
            <a:t>Reducción del esfuerzo humano</a:t>
          </a:r>
          <a:endParaRPr lang="es-PE" sz="1500" kern="1200">
            <a:latin typeface="Calibri" panose="020F0502020204030204" pitchFamily="34" charset="0"/>
            <a:cs typeface="Calibri" panose="020F0502020204030204" pitchFamily="34" charset="0"/>
          </a:endParaRPr>
        </a:p>
      </dsp:txBody>
      <dsp:txXfrm>
        <a:off x="3136" y="27969"/>
        <a:ext cx="1885675" cy="754270"/>
      </dsp:txXfrm>
    </dsp:sp>
    <dsp:sp modelId="{E2A5B9BD-59BA-4F51-896E-D1CE1323CC8E}">
      <dsp:nvSpPr>
        <dsp:cNvPr id="0" name=""/>
        <dsp:cNvSpPr/>
      </dsp:nvSpPr>
      <dsp:spPr>
        <a:xfrm>
          <a:off x="3136" y="782240"/>
          <a:ext cx="1885675" cy="3253790"/>
        </a:xfrm>
        <a:prstGeom prst="rect">
          <a:avLst/>
        </a:prstGeom>
        <a:solidFill>
          <a:schemeClr val="accent5">
            <a:tint val="40000"/>
            <a:alpha val="90000"/>
            <a:hueOff val="0"/>
            <a:satOff val="0"/>
            <a:lumOff val="0"/>
            <a:alphaOff val="0"/>
          </a:schemeClr>
        </a:solidFill>
        <a:ln w="38100"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s-ES" sz="1500" b="0" i="0" kern="1200" dirty="0">
              <a:latin typeface="Calibri" panose="020F0502020204030204" pitchFamily="34" charset="0"/>
              <a:cs typeface="Calibri" panose="020F0502020204030204" pitchFamily="34" charset="0"/>
            </a:rPr>
            <a:t>Se busca optimizar los procesos para minimizar el esfuerzo humano.</a:t>
          </a:r>
          <a:endParaRPr lang="es-PE" sz="1500" kern="1200" dirty="0">
            <a:latin typeface="Calibri" panose="020F0502020204030204" pitchFamily="34" charset="0"/>
            <a:cs typeface="Calibri" panose="020F0502020204030204" pitchFamily="34" charset="0"/>
          </a:endParaRPr>
        </a:p>
        <a:p>
          <a:pPr marL="114300" lvl="1" indent="-114300" algn="l" defTabSz="666750">
            <a:lnSpc>
              <a:spcPct val="90000"/>
            </a:lnSpc>
            <a:spcBef>
              <a:spcPct val="0"/>
            </a:spcBef>
            <a:spcAft>
              <a:spcPct val="15000"/>
            </a:spcAft>
            <a:buChar char="•"/>
          </a:pPr>
          <a:r>
            <a:rPr lang="es-ES" sz="1500" b="0" i="0" kern="1200" dirty="0">
              <a:latin typeface="Calibri" panose="020F0502020204030204" pitchFamily="34" charset="0"/>
              <a:cs typeface="Calibri" panose="020F0502020204030204" pitchFamily="34" charset="0"/>
            </a:rPr>
            <a:t>Esto se logra a través de la estandarización del trabajo, la mejora de los flujos de trabajo y la eliminación de tareas innecesarias.</a:t>
          </a:r>
          <a:endParaRPr lang="es-PE" sz="1500" kern="1200" dirty="0">
            <a:latin typeface="Calibri" panose="020F0502020204030204" pitchFamily="34" charset="0"/>
            <a:cs typeface="Calibri" panose="020F0502020204030204" pitchFamily="34" charset="0"/>
          </a:endParaRPr>
        </a:p>
      </dsp:txBody>
      <dsp:txXfrm>
        <a:off x="3136" y="782240"/>
        <a:ext cx="1885675" cy="3253790"/>
      </dsp:txXfrm>
    </dsp:sp>
    <dsp:sp modelId="{63ECB746-0F53-4A4A-8317-88847DE3E863}">
      <dsp:nvSpPr>
        <dsp:cNvPr id="0" name=""/>
        <dsp:cNvSpPr/>
      </dsp:nvSpPr>
      <dsp:spPr>
        <a:xfrm>
          <a:off x="2152806" y="27969"/>
          <a:ext cx="1885675" cy="754270"/>
        </a:xfrm>
        <a:prstGeom prst="rect">
          <a:avLst/>
        </a:prstGeom>
        <a:solidFill>
          <a:schemeClr val="accent5">
            <a:hueOff val="-3311292"/>
            <a:satOff val="13270"/>
            <a:lumOff val="2876"/>
            <a:alphaOff val="0"/>
          </a:schemeClr>
        </a:solidFill>
        <a:ln w="38100" cap="flat" cmpd="sng" algn="ctr">
          <a:solidFill>
            <a:schemeClr val="accent5">
              <a:hueOff val="-3311292"/>
              <a:satOff val="13270"/>
              <a:lumOff val="2876"/>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s-PE" sz="1500" b="1" i="0" kern="1200" dirty="0">
              <a:latin typeface="Calibri" panose="020F0502020204030204" pitchFamily="34" charset="0"/>
              <a:cs typeface="Calibri" panose="020F0502020204030204" pitchFamily="34" charset="0"/>
            </a:rPr>
            <a:t>Reducción de inversiones</a:t>
          </a:r>
          <a:endParaRPr lang="es-PE" sz="1500" kern="1200" dirty="0">
            <a:latin typeface="Calibri" panose="020F0502020204030204" pitchFamily="34" charset="0"/>
            <a:cs typeface="Calibri" panose="020F0502020204030204" pitchFamily="34" charset="0"/>
          </a:endParaRPr>
        </a:p>
      </dsp:txBody>
      <dsp:txXfrm>
        <a:off x="2152806" y="27969"/>
        <a:ext cx="1885675" cy="754270"/>
      </dsp:txXfrm>
    </dsp:sp>
    <dsp:sp modelId="{F5CB39D1-5F87-4B56-AC4E-8E5A4D0A88D5}">
      <dsp:nvSpPr>
        <dsp:cNvPr id="0" name=""/>
        <dsp:cNvSpPr/>
      </dsp:nvSpPr>
      <dsp:spPr>
        <a:xfrm>
          <a:off x="2152806" y="782240"/>
          <a:ext cx="1885675" cy="3253790"/>
        </a:xfrm>
        <a:prstGeom prst="rect">
          <a:avLst/>
        </a:prstGeom>
        <a:solidFill>
          <a:schemeClr val="accent5">
            <a:tint val="40000"/>
            <a:alpha val="90000"/>
            <a:hueOff val="-3580161"/>
            <a:satOff val="16084"/>
            <a:lumOff val="1106"/>
            <a:alphaOff val="0"/>
          </a:schemeClr>
        </a:solidFill>
        <a:ln w="38100" cap="flat" cmpd="sng" algn="ctr">
          <a:solidFill>
            <a:schemeClr val="accent5">
              <a:tint val="40000"/>
              <a:alpha val="90000"/>
              <a:hueOff val="-3580161"/>
              <a:satOff val="16084"/>
              <a:lumOff val="110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s-ES" sz="1500" b="0" i="0" kern="1200" dirty="0">
              <a:latin typeface="Calibri" panose="020F0502020204030204" pitchFamily="34" charset="0"/>
              <a:cs typeface="Calibri" panose="020F0502020204030204" pitchFamily="34" charset="0"/>
            </a:rPr>
            <a:t>Al eliminar los desperdicios y mejorar la eficiencia, las empresas pueden reducir la cantidad de recursos e inversiones necesarias para producir sus productos o servicios.</a:t>
          </a:r>
          <a:endParaRPr lang="es-PE" sz="1500" kern="1200" dirty="0">
            <a:latin typeface="Calibri" panose="020F0502020204030204" pitchFamily="34" charset="0"/>
            <a:cs typeface="Calibri" panose="020F0502020204030204" pitchFamily="34" charset="0"/>
          </a:endParaRPr>
        </a:p>
      </dsp:txBody>
      <dsp:txXfrm>
        <a:off x="2152806" y="782240"/>
        <a:ext cx="1885675" cy="3253790"/>
      </dsp:txXfrm>
    </dsp:sp>
    <dsp:sp modelId="{1B113DC3-BD31-4B02-AA1A-F82F671BF699}">
      <dsp:nvSpPr>
        <dsp:cNvPr id="0" name=""/>
        <dsp:cNvSpPr/>
      </dsp:nvSpPr>
      <dsp:spPr>
        <a:xfrm>
          <a:off x="4302476" y="27969"/>
          <a:ext cx="1885675" cy="754270"/>
        </a:xfrm>
        <a:prstGeom prst="rect">
          <a:avLst/>
        </a:prstGeom>
        <a:solidFill>
          <a:schemeClr val="accent5">
            <a:hueOff val="-6622584"/>
            <a:satOff val="26541"/>
            <a:lumOff val="5752"/>
            <a:alphaOff val="0"/>
          </a:schemeClr>
        </a:solidFill>
        <a:ln w="38100" cap="flat" cmpd="sng" algn="ctr">
          <a:solidFill>
            <a:schemeClr val="accent5">
              <a:hueOff val="-6622584"/>
              <a:satOff val="26541"/>
              <a:lumOff val="5752"/>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s-ES" sz="1500" b="1" i="0" kern="1200" dirty="0">
              <a:latin typeface="Calibri" panose="020F0502020204030204" pitchFamily="34" charset="0"/>
              <a:cs typeface="Calibri" panose="020F0502020204030204" pitchFamily="34" charset="0"/>
            </a:rPr>
            <a:t>Altos retornos de inversión (ROI)</a:t>
          </a:r>
          <a:endParaRPr lang="es-PE" sz="1500" kern="1200" dirty="0">
            <a:latin typeface="Calibri" panose="020F0502020204030204" pitchFamily="34" charset="0"/>
            <a:cs typeface="Calibri" panose="020F0502020204030204" pitchFamily="34" charset="0"/>
          </a:endParaRPr>
        </a:p>
      </dsp:txBody>
      <dsp:txXfrm>
        <a:off x="4302476" y="27969"/>
        <a:ext cx="1885675" cy="754270"/>
      </dsp:txXfrm>
    </dsp:sp>
    <dsp:sp modelId="{9E506C52-A9C1-43C2-8152-1C4D95CA570E}">
      <dsp:nvSpPr>
        <dsp:cNvPr id="0" name=""/>
        <dsp:cNvSpPr/>
      </dsp:nvSpPr>
      <dsp:spPr>
        <a:xfrm>
          <a:off x="4302476" y="782240"/>
          <a:ext cx="1885675" cy="3253790"/>
        </a:xfrm>
        <a:prstGeom prst="rect">
          <a:avLst/>
        </a:prstGeom>
        <a:solidFill>
          <a:schemeClr val="accent5">
            <a:tint val="40000"/>
            <a:alpha val="90000"/>
            <a:hueOff val="-7160321"/>
            <a:satOff val="32169"/>
            <a:lumOff val="2211"/>
            <a:alphaOff val="0"/>
          </a:schemeClr>
        </a:solidFill>
        <a:ln w="38100" cap="flat" cmpd="sng" algn="ctr">
          <a:solidFill>
            <a:schemeClr val="accent5">
              <a:tint val="40000"/>
              <a:alpha val="90000"/>
              <a:hueOff val="-7160321"/>
              <a:satOff val="32169"/>
              <a:lumOff val="221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s-ES" sz="1500" b="0" i="0" kern="1200" dirty="0">
              <a:latin typeface="Calibri" panose="020F0502020204030204" pitchFamily="34" charset="0"/>
              <a:cs typeface="Calibri" panose="020F0502020204030204" pitchFamily="34" charset="0"/>
            </a:rPr>
            <a:t>Con la reducción de costos y la mejora de la eficiencia, las empresas pueden ver un retorno de inversión más alto.</a:t>
          </a:r>
          <a:endParaRPr lang="es-PE" sz="1500" kern="1200" dirty="0">
            <a:latin typeface="Calibri" panose="020F0502020204030204" pitchFamily="34" charset="0"/>
            <a:cs typeface="Calibri" panose="020F0502020204030204" pitchFamily="34" charset="0"/>
          </a:endParaRPr>
        </a:p>
        <a:p>
          <a:pPr marL="114300" lvl="1" indent="-114300" algn="l" defTabSz="666750">
            <a:lnSpc>
              <a:spcPct val="90000"/>
            </a:lnSpc>
            <a:spcBef>
              <a:spcPct val="0"/>
            </a:spcBef>
            <a:spcAft>
              <a:spcPct val="15000"/>
            </a:spcAft>
            <a:buChar char="•"/>
          </a:pPr>
          <a:r>
            <a:rPr lang="es-ES" sz="1500" b="0" i="0" kern="1200" dirty="0">
              <a:latin typeface="Calibri" panose="020F0502020204030204" pitchFamily="34" charset="0"/>
              <a:cs typeface="Calibri" panose="020F0502020204030204" pitchFamily="34" charset="0"/>
            </a:rPr>
            <a:t>Se busca obtener una mayor calidad del producto,  mayor satisfacción del cliente y mayores ventas y beneficios.</a:t>
          </a:r>
          <a:endParaRPr lang="es-PE" sz="1500" kern="1200" dirty="0">
            <a:latin typeface="Calibri" panose="020F0502020204030204" pitchFamily="34" charset="0"/>
            <a:cs typeface="Calibri" panose="020F0502020204030204" pitchFamily="34" charset="0"/>
          </a:endParaRPr>
        </a:p>
      </dsp:txBody>
      <dsp:txXfrm>
        <a:off x="4302476" y="782240"/>
        <a:ext cx="1885675" cy="3253790"/>
      </dsp:txXfrm>
    </dsp:sp>
    <dsp:sp modelId="{4D7412BF-B57C-464D-AC95-FE3D389EBE06}">
      <dsp:nvSpPr>
        <dsp:cNvPr id="0" name=""/>
        <dsp:cNvSpPr/>
      </dsp:nvSpPr>
      <dsp:spPr>
        <a:xfrm>
          <a:off x="6452147" y="27969"/>
          <a:ext cx="1885675" cy="754270"/>
        </a:xfrm>
        <a:prstGeom prst="rect">
          <a:avLst/>
        </a:prstGeom>
        <a:solidFill>
          <a:schemeClr val="accent5">
            <a:hueOff val="-9933876"/>
            <a:satOff val="39811"/>
            <a:lumOff val="8628"/>
            <a:alphaOff val="0"/>
          </a:schemeClr>
        </a:solidFill>
        <a:ln w="38100" cap="flat" cmpd="sng" algn="ctr">
          <a:solidFill>
            <a:schemeClr val="accent5">
              <a:hueOff val="-9933876"/>
              <a:satOff val="39811"/>
              <a:lumOff val="8628"/>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s-ES" sz="1500" b="1" i="0" kern="1200">
              <a:latin typeface="Calibri" panose="020F0502020204030204" pitchFamily="34" charset="0"/>
              <a:cs typeface="Calibri" panose="020F0502020204030204" pitchFamily="34" charset="0"/>
            </a:rPr>
            <a:t>Rápidas respuestas a las demandas de los clientes</a:t>
          </a:r>
          <a:endParaRPr lang="es-PE" sz="1500" kern="1200" dirty="0">
            <a:latin typeface="Calibri" panose="020F0502020204030204" pitchFamily="34" charset="0"/>
            <a:cs typeface="Calibri" panose="020F0502020204030204" pitchFamily="34" charset="0"/>
          </a:endParaRPr>
        </a:p>
      </dsp:txBody>
      <dsp:txXfrm>
        <a:off x="6452147" y="27969"/>
        <a:ext cx="1885675" cy="754270"/>
      </dsp:txXfrm>
    </dsp:sp>
    <dsp:sp modelId="{C653A538-E267-4288-8EAA-D1BB69BB1CFA}">
      <dsp:nvSpPr>
        <dsp:cNvPr id="0" name=""/>
        <dsp:cNvSpPr/>
      </dsp:nvSpPr>
      <dsp:spPr>
        <a:xfrm>
          <a:off x="6452147" y="782240"/>
          <a:ext cx="1885675" cy="3253790"/>
        </a:xfrm>
        <a:prstGeom prst="rect">
          <a:avLst/>
        </a:prstGeom>
        <a:solidFill>
          <a:schemeClr val="accent5">
            <a:tint val="40000"/>
            <a:alpha val="90000"/>
            <a:hueOff val="-10740482"/>
            <a:satOff val="48253"/>
            <a:lumOff val="3317"/>
            <a:alphaOff val="0"/>
          </a:schemeClr>
        </a:solidFill>
        <a:ln w="38100" cap="flat" cmpd="sng" algn="ctr">
          <a:solidFill>
            <a:schemeClr val="accent5">
              <a:tint val="40000"/>
              <a:alpha val="90000"/>
              <a:hueOff val="-10740482"/>
              <a:satOff val="48253"/>
              <a:lumOff val="331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Font typeface="Arial" panose="020B0604020202020204" pitchFamily="34" charset="0"/>
            <a:buChar char="•"/>
          </a:pPr>
          <a:r>
            <a:rPr lang="es-ES" sz="1500" b="0" i="0" kern="1200" dirty="0">
              <a:latin typeface="Calibri" panose="020F0502020204030204" pitchFamily="34" charset="0"/>
              <a:cs typeface="Calibri" panose="020F0502020204030204" pitchFamily="34" charset="0"/>
            </a:rPr>
            <a:t>Permite a las empresas responder rápidamente a las cambiantes demandas de los clientes. </a:t>
          </a:r>
          <a:endParaRPr lang="es-PE" sz="1500" kern="1200" dirty="0">
            <a:latin typeface="Calibri" panose="020F0502020204030204" pitchFamily="34" charset="0"/>
            <a:cs typeface="Calibri" panose="020F0502020204030204" pitchFamily="34" charset="0"/>
          </a:endParaRPr>
        </a:p>
        <a:p>
          <a:pPr marL="114300" lvl="1" indent="-114300" algn="l" defTabSz="666750">
            <a:lnSpc>
              <a:spcPct val="90000"/>
            </a:lnSpc>
            <a:spcBef>
              <a:spcPct val="0"/>
            </a:spcBef>
            <a:spcAft>
              <a:spcPct val="15000"/>
            </a:spcAft>
            <a:buFont typeface="Arial" panose="020B0604020202020204" pitchFamily="34" charset="0"/>
            <a:buChar char="•"/>
          </a:pPr>
          <a:r>
            <a:rPr lang="es-ES" sz="1500" b="0" i="0" kern="1200" dirty="0">
              <a:latin typeface="Calibri" panose="020F0502020204030204" pitchFamily="34" charset="0"/>
              <a:cs typeface="Calibri" panose="020F0502020204030204" pitchFamily="34" charset="0"/>
            </a:rPr>
            <a:t>Al tener procesos más eficientes y flexibles, las empresas pueden adaptarse rápidamente a las nuevas necesidades de los clientes.</a:t>
          </a:r>
          <a:endParaRPr lang="es-PE" sz="1500" kern="1200" dirty="0">
            <a:latin typeface="Calibri" panose="020F0502020204030204" pitchFamily="34" charset="0"/>
            <a:cs typeface="Calibri" panose="020F0502020204030204" pitchFamily="34" charset="0"/>
          </a:endParaRPr>
        </a:p>
      </dsp:txBody>
      <dsp:txXfrm>
        <a:off x="6452147" y="782240"/>
        <a:ext cx="1885675" cy="325379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4B887A-0AFD-4AF5-ACEB-366E29117B6D}">
      <dsp:nvSpPr>
        <dsp:cNvPr id="0" name=""/>
        <dsp:cNvSpPr/>
      </dsp:nvSpPr>
      <dsp:spPr>
        <a:xfrm>
          <a:off x="3117" y="225858"/>
          <a:ext cx="1874412" cy="655772"/>
        </a:xfrm>
        <a:prstGeom prst="rect">
          <a:avLst/>
        </a:prstGeom>
        <a:solidFill>
          <a:schemeClr val="accent5">
            <a:hueOff val="0"/>
            <a:satOff val="0"/>
            <a:lumOff val="0"/>
            <a:alphaOff val="0"/>
          </a:schemeClr>
        </a:solidFill>
        <a:ln w="381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s-ES" sz="1800" kern="1200" dirty="0">
              <a:latin typeface="Calibri" panose="020F0502020204030204" pitchFamily="34" charset="0"/>
              <a:cs typeface="Calibri" panose="020F0502020204030204" pitchFamily="34" charset="0"/>
            </a:rPr>
            <a:t>Equipo</a:t>
          </a:r>
          <a:endParaRPr lang="es-PE" sz="1800" kern="1200" dirty="0">
            <a:latin typeface="Calibri" panose="020F0502020204030204" pitchFamily="34" charset="0"/>
            <a:cs typeface="Calibri" panose="020F0502020204030204" pitchFamily="34" charset="0"/>
          </a:endParaRPr>
        </a:p>
      </dsp:txBody>
      <dsp:txXfrm>
        <a:off x="3117" y="225858"/>
        <a:ext cx="1874412" cy="655772"/>
      </dsp:txXfrm>
    </dsp:sp>
    <dsp:sp modelId="{899F2BB7-929F-4762-9769-B5F30317F840}">
      <dsp:nvSpPr>
        <dsp:cNvPr id="0" name=""/>
        <dsp:cNvSpPr/>
      </dsp:nvSpPr>
      <dsp:spPr>
        <a:xfrm>
          <a:off x="3117" y="881631"/>
          <a:ext cx="1874412" cy="2556967"/>
        </a:xfrm>
        <a:prstGeom prst="rect">
          <a:avLst/>
        </a:prstGeom>
        <a:solidFill>
          <a:schemeClr val="accent5">
            <a:tint val="40000"/>
            <a:alpha val="90000"/>
            <a:hueOff val="0"/>
            <a:satOff val="0"/>
            <a:lumOff val="0"/>
            <a:alphaOff val="0"/>
          </a:schemeClr>
        </a:solidFill>
        <a:ln w="38100"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Font typeface="Arial" panose="020B0604020202020204" pitchFamily="34" charset="0"/>
            <a:buChar char="•"/>
          </a:pPr>
          <a:r>
            <a:rPr lang="es-ES" sz="1800" kern="1200" dirty="0">
              <a:effectLst/>
              <a:latin typeface="Calibri" panose="020F0502020204030204" pitchFamily="34" charset="0"/>
              <a:cs typeface="Calibri" panose="020F0502020204030204" pitchFamily="34" charset="0"/>
            </a:rPr>
            <a:t>Cualquier equipo que no se utilice al máximo o que no sea necesario para el proceso de producción.</a:t>
          </a:r>
          <a:endParaRPr lang="es-PE" sz="1800" kern="1200" dirty="0">
            <a:latin typeface="Calibri" panose="020F0502020204030204" pitchFamily="34" charset="0"/>
            <a:cs typeface="Calibri" panose="020F0502020204030204" pitchFamily="34" charset="0"/>
          </a:endParaRPr>
        </a:p>
      </dsp:txBody>
      <dsp:txXfrm>
        <a:off x="3117" y="881631"/>
        <a:ext cx="1874412" cy="2556967"/>
      </dsp:txXfrm>
    </dsp:sp>
    <dsp:sp modelId="{35EECF4A-AF23-4E43-B9AD-1282A9155B65}">
      <dsp:nvSpPr>
        <dsp:cNvPr id="0" name=""/>
        <dsp:cNvSpPr/>
      </dsp:nvSpPr>
      <dsp:spPr>
        <a:xfrm>
          <a:off x="2139947" y="225858"/>
          <a:ext cx="1874412" cy="655772"/>
        </a:xfrm>
        <a:prstGeom prst="rect">
          <a:avLst/>
        </a:prstGeom>
        <a:solidFill>
          <a:schemeClr val="accent5">
            <a:hueOff val="-3311292"/>
            <a:satOff val="13270"/>
            <a:lumOff val="2876"/>
            <a:alphaOff val="0"/>
          </a:schemeClr>
        </a:solidFill>
        <a:ln w="38100" cap="flat" cmpd="sng" algn="ctr">
          <a:solidFill>
            <a:schemeClr val="accent5">
              <a:hueOff val="-3311292"/>
              <a:satOff val="13270"/>
              <a:lumOff val="2876"/>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s-ES" sz="1800" kern="1200" dirty="0">
              <a:latin typeface="Calibri" panose="020F0502020204030204" pitchFamily="34" charset="0"/>
              <a:cs typeface="Calibri" panose="020F0502020204030204" pitchFamily="34" charset="0"/>
            </a:rPr>
            <a:t>Materiales</a:t>
          </a:r>
          <a:endParaRPr lang="es-PE" sz="1800" kern="1200" dirty="0">
            <a:latin typeface="Calibri" panose="020F0502020204030204" pitchFamily="34" charset="0"/>
            <a:cs typeface="Calibri" panose="020F0502020204030204" pitchFamily="34" charset="0"/>
          </a:endParaRPr>
        </a:p>
      </dsp:txBody>
      <dsp:txXfrm>
        <a:off x="2139947" y="225858"/>
        <a:ext cx="1874412" cy="655772"/>
      </dsp:txXfrm>
    </dsp:sp>
    <dsp:sp modelId="{ACA769DC-3AD9-4887-8D33-7B9A3E1B0B6B}">
      <dsp:nvSpPr>
        <dsp:cNvPr id="0" name=""/>
        <dsp:cNvSpPr/>
      </dsp:nvSpPr>
      <dsp:spPr>
        <a:xfrm>
          <a:off x="2139947" y="881631"/>
          <a:ext cx="1874412" cy="2556967"/>
        </a:xfrm>
        <a:prstGeom prst="rect">
          <a:avLst/>
        </a:prstGeom>
        <a:solidFill>
          <a:schemeClr val="accent5">
            <a:tint val="40000"/>
            <a:alpha val="90000"/>
            <a:hueOff val="-3580161"/>
            <a:satOff val="16084"/>
            <a:lumOff val="1106"/>
            <a:alphaOff val="0"/>
          </a:schemeClr>
        </a:solidFill>
        <a:ln w="38100" cap="flat" cmpd="sng" algn="ctr">
          <a:solidFill>
            <a:schemeClr val="accent5">
              <a:tint val="40000"/>
              <a:alpha val="90000"/>
              <a:hueOff val="-3580161"/>
              <a:satOff val="16084"/>
              <a:lumOff val="110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Font typeface="Arial" panose="020B0604020202020204" pitchFamily="34" charset="0"/>
            <a:buChar char="•"/>
          </a:pPr>
          <a:r>
            <a:rPr lang="es-ES" sz="1800" kern="1200" dirty="0">
              <a:effectLst/>
              <a:latin typeface="Calibri" panose="020F0502020204030204" pitchFamily="34" charset="0"/>
              <a:cs typeface="Calibri" panose="020F0502020204030204" pitchFamily="34" charset="0"/>
            </a:rPr>
            <a:t>Cualquier material que no se transforme en el producto final o que se desperdicie durante el proceso de producción.</a:t>
          </a:r>
          <a:endParaRPr lang="es-PE" sz="1800" kern="1200" dirty="0">
            <a:latin typeface="Calibri" panose="020F0502020204030204" pitchFamily="34" charset="0"/>
            <a:cs typeface="Calibri" panose="020F0502020204030204" pitchFamily="34" charset="0"/>
          </a:endParaRPr>
        </a:p>
      </dsp:txBody>
      <dsp:txXfrm>
        <a:off x="2139947" y="881631"/>
        <a:ext cx="1874412" cy="2556967"/>
      </dsp:txXfrm>
    </dsp:sp>
    <dsp:sp modelId="{C51874E9-03CE-4AC1-9BAF-F1E0A3DC45C8}">
      <dsp:nvSpPr>
        <dsp:cNvPr id="0" name=""/>
        <dsp:cNvSpPr/>
      </dsp:nvSpPr>
      <dsp:spPr>
        <a:xfrm>
          <a:off x="4276777" y="225858"/>
          <a:ext cx="1874412" cy="655772"/>
        </a:xfrm>
        <a:prstGeom prst="rect">
          <a:avLst/>
        </a:prstGeom>
        <a:solidFill>
          <a:schemeClr val="accent5">
            <a:hueOff val="-6622584"/>
            <a:satOff val="26541"/>
            <a:lumOff val="5752"/>
            <a:alphaOff val="0"/>
          </a:schemeClr>
        </a:solidFill>
        <a:ln w="38100" cap="flat" cmpd="sng" algn="ctr">
          <a:solidFill>
            <a:schemeClr val="accent5">
              <a:hueOff val="-6622584"/>
              <a:satOff val="26541"/>
              <a:lumOff val="5752"/>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s-ES" sz="1800" kern="1200" dirty="0">
              <a:latin typeface="Calibri" panose="020F0502020204030204" pitchFamily="34" charset="0"/>
              <a:cs typeface="Calibri" panose="020F0502020204030204" pitchFamily="34" charset="0"/>
            </a:rPr>
            <a:t>Piezas</a:t>
          </a:r>
          <a:endParaRPr lang="es-PE" sz="1800" kern="1200" dirty="0">
            <a:latin typeface="Calibri" panose="020F0502020204030204" pitchFamily="34" charset="0"/>
            <a:cs typeface="Calibri" panose="020F0502020204030204" pitchFamily="34" charset="0"/>
          </a:endParaRPr>
        </a:p>
      </dsp:txBody>
      <dsp:txXfrm>
        <a:off x="4276777" y="225858"/>
        <a:ext cx="1874412" cy="655772"/>
      </dsp:txXfrm>
    </dsp:sp>
    <dsp:sp modelId="{F6D45F0F-9469-4EFF-ABB9-C5C060FF1501}">
      <dsp:nvSpPr>
        <dsp:cNvPr id="0" name=""/>
        <dsp:cNvSpPr/>
      </dsp:nvSpPr>
      <dsp:spPr>
        <a:xfrm>
          <a:off x="4276777" y="881631"/>
          <a:ext cx="1874412" cy="2556967"/>
        </a:xfrm>
        <a:prstGeom prst="rect">
          <a:avLst/>
        </a:prstGeom>
        <a:solidFill>
          <a:schemeClr val="accent5">
            <a:tint val="40000"/>
            <a:alpha val="90000"/>
            <a:hueOff val="-7160321"/>
            <a:satOff val="32169"/>
            <a:lumOff val="2211"/>
            <a:alphaOff val="0"/>
          </a:schemeClr>
        </a:solidFill>
        <a:ln w="38100" cap="flat" cmpd="sng" algn="ctr">
          <a:solidFill>
            <a:schemeClr val="accent5">
              <a:tint val="40000"/>
              <a:alpha val="90000"/>
              <a:hueOff val="-7160321"/>
              <a:satOff val="32169"/>
              <a:lumOff val="221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Font typeface="Arial" panose="020B0604020202020204" pitchFamily="34" charset="0"/>
            <a:buChar char="•"/>
          </a:pPr>
          <a:r>
            <a:rPr lang="es-ES" sz="1800" kern="1200" dirty="0">
              <a:effectLst/>
              <a:latin typeface="Calibri" panose="020F0502020204030204" pitchFamily="34" charset="0"/>
              <a:cs typeface="Calibri" panose="020F0502020204030204" pitchFamily="34" charset="0"/>
            </a:rPr>
            <a:t>Cualquier pieza o componente del producto que no sea necesario o que no añada valor al producto final.</a:t>
          </a:r>
          <a:endParaRPr lang="es-PE" sz="1800" kern="1200" dirty="0">
            <a:latin typeface="Calibri" panose="020F0502020204030204" pitchFamily="34" charset="0"/>
            <a:cs typeface="Calibri" panose="020F0502020204030204" pitchFamily="34" charset="0"/>
          </a:endParaRPr>
        </a:p>
      </dsp:txBody>
      <dsp:txXfrm>
        <a:off x="4276777" y="881631"/>
        <a:ext cx="1874412" cy="2556967"/>
      </dsp:txXfrm>
    </dsp:sp>
    <dsp:sp modelId="{9DF79F5B-4AF1-4A6C-8C38-FFFADADE04C1}">
      <dsp:nvSpPr>
        <dsp:cNvPr id="0" name=""/>
        <dsp:cNvSpPr/>
      </dsp:nvSpPr>
      <dsp:spPr>
        <a:xfrm>
          <a:off x="6413608" y="225858"/>
          <a:ext cx="1874412" cy="655772"/>
        </a:xfrm>
        <a:prstGeom prst="rect">
          <a:avLst/>
        </a:prstGeom>
        <a:solidFill>
          <a:schemeClr val="accent5">
            <a:hueOff val="-9933876"/>
            <a:satOff val="39811"/>
            <a:lumOff val="8628"/>
            <a:alphaOff val="0"/>
          </a:schemeClr>
        </a:solidFill>
        <a:ln w="38100" cap="flat" cmpd="sng" algn="ctr">
          <a:solidFill>
            <a:schemeClr val="accent5">
              <a:hueOff val="-9933876"/>
              <a:satOff val="39811"/>
              <a:lumOff val="8628"/>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s-ES" sz="1800" kern="1200" dirty="0">
              <a:latin typeface="Calibri" panose="020F0502020204030204" pitchFamily="34" charset="0"/>
              <a:cs typeface="Calibri" panose="020F0502020204030204" pitchFamily="34" charset="0"/>
            </a:rPr>
            <a:t>Obreros (horas de trabajo)</a:t>
          </a:r>
          <a:endParaRPr lang="es-PE" sz="1800" kern="1200" dirty="0">
            <a:latin typeface="Calibri" panose="020F0502020204030204" pitchFamily="34" charset="0"/>
            <a:cs typeface="Calibri" panose="020F0502020204030204" pitchFamily="34" charset="0"/>
          </a:endParaRPr>
        </a:p>
      </dsp:txBody>
      <dsp:txXfrm>
        <a:off x="6413608" y="225858"/>
        <a:ext cx="1874412" cy="655772"/>
      </dsp:txXfrm>
    </dsp:sp>
    <dsp:sp modelId="{111E5349-35D7-4170-AEAD-9E1646AF4DF5}">
      <dsp:nvSpPr>
        <dsp:cNvPr id="0" name=""/>
        <dsp:cNvSpPr/>
      </dsp:nvSpPr>
      <dsp:spPr>
        <a:xfrm>
          <a:off x="6413608" y="881631"/>
          <a:ext cx="1874412" cy="2556967"/>
        </a:xfrm>
        <a:prstGeom prst="rect">
          <a:avLst/>
        </a:prstGeom>
        <a:solidFill>
          <a:schemeClr val="accent5">
            <a:tint val="40000"/>
            <a:alpha val="90000"/>
            <a:hueOff val="-10740482"/>
            <a:satOff val="48253"/>
            <a:lumOff val="3317"/>
            <a:alphaOff val="0"/>
          </a:schemeClr>
        </a:solidFill>
        <a:ln w="38100" cap="flat" cmpd="sng" algn="ctr">
          <a:solidFill>
            <a:schemeClr val="accent5">
              <a:tint val="40000"/>
              <a:alpha val="90000"/>
              <a:hueOff val="-10740482"/>
              <a:satOff val="48253"/>
              <a:lumOff val="331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Font typeface="Arial" panose="020B0604020202020204" pitchFamily="34" charset="0"/>
            <a:buChar char="•"/>
          </a:pPr>
          <a:r>
            <a:rPr lang="es-ES" sz="1800" kern="1200" dirty="0">
              <a:effectLst/>
              <a:latin typeface="Calibri" panose="020F0502020204030204" pitchFamily="34" charset="0"/>
              <a:cs typeface="Calibri" panose="020F0502020204030204" pitchFamily="34" charset="0"/>
            </a:rPr>
            <a:t>Cualquier tiempo durante el cual los trabajadores no estén realizando tareas que añadan valor al producto final.</a:t>
          </a:r>
          <a:endParaRPr lang="es-PE" sz="1800" kern="1200" dirty="0">
            <a:latin typeface="Calibri" panose="020F0502020204030204" pitchFamily="34" charset="0"/>
            <a:cs typeface="Calibri" panose="020F0502020204030204" pitchFamily="34" charset="0"/>
          </a:endParaRPr>
        </a:p>
      </dsp:txBody>
      <dsp:txXfrm>
        <a:off x="6413608" y="881631"/>
        <a:ext cx="1874412" cy="2556967"/>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2.png>
</file>

<file path=ppt/media/image13.png>
</file>

<file path=ppt/media/image15.png>
</file>

<file path=ppt/media/image16.png>
</file>

<file path=ppt/media/image17.jpe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0.jpeg>
</file>

<file path=ppt/media/image31.jpg>
</file>

<file path=ppt/media/image32.jpeg>
</file>

<file path=ppt/media/image33.jpeg>
</file>

<file path=ppt/media/image34.jpeg>
</file>

<file path=ppt/media/image35.jpeg>
</file>

<file path=ppt/media/image36.jpeg>
</file>

<file path=ppt/media/image37.png>
</file>

<file path=ppt/media/image38.png>
</file>

<file path=ppt/media/image39.png>
</file>

<file path=ppt/media/image40.jpeg>
</file>

<file path=ppt/media/image41.jpeg>
</file>

<file path=ppt/media/image42.jpeg>
</file>

<file path=ppt/media/image43.jpeg>
</file>

<file path=ppt/media/image44.jpg>
</file>

<file path=ppt/media/image45.jpeg>
</file>

<file path=ppt/media/image46.jpeg>
</file>

<file path=ppt/media/image47.jpeg>
</file>

<file path=ppt/media/image48.jpeg>
</file>

<file path=ppt/media/image49.jpeg>
</file>

<file path=ppt/media/image50.jpeg>
</file>

<file path=ppt/media/image51.jpeg>
</file>

<file path=ppt/media/image52.jpeg>
</file>

<file path=ppt/media/image53.jpeg>
</file>

<file path=ppt/media/image54.jpeg>
</file>

<file path=ppt/media/image55.png>
</file>

<file path=ppt/media/image56.png>
</file>

<file path=ppt/media/image58.png>
</file>

<file path=ppt/media/image59.png>
</file>

<file path=ppt/media/image6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Calibri"/>
              </a:defRPr>
            </a:lvl1pPr>
          </a:lstStyle>
          <a:p>
            <a:endParaRPr lang="es-ES" dirty="0"/>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Calibri"/>
              </a:defRPr>
            </a:lvl1pPr>
          </a:lstStyle>
          <a:p>
            <a:fld id="{9D357267-F5CB-4939-BF7A-DB6BFA44456E}" type="datetimeFigureOut">
              <a:rPr lang="es-ES" smtClean="0"/>
              <a:pPr/>
              <a:t>26/10/2024</a:t>
            </a:fld>
            <a:endParaRPr lang="es-ES" dirty="0"/>
          </a:p>
        </p:txBody>
      </p:sp>
      <p:sp>
        <p:nvSpPr>
          <p:cNvPr id="4" name="3 Marcador de imagen de diapositiva"/>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es-ES"/>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Calibri"/>
              </a:defRPr>
            </a:lvl1pPr>
          </a:lstStyle>
          <a:p>
            <a:endParaRPr lang="es-ES" dirty="0"/>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Calibri"/>
              </a:defRPr>
            </a:lvl1pPr>
          </a:lstStyle>
          <a:p>
            <a:fld id="{6B7E992D-280B-41DE-9EA7-7D9ADBA98B46}" type="slidenum">
              <a:rPr lang="es-ES" smtClean="0"/>
              <a:pPr/>
              <a:t>‹Nº›</a:t>
            </a:fld>
            <a:endParaRPr lang="es-ES" dirty="0"/>
          </a:p>
        </p:txBody>
      </p:sp>
    </p:spTree>
    <p:extLst>
      <p:ext uri="{BB962C8B-B14F-4D97-AF65-F5344CB8AC3E}">
        <p14:creationId xmlns:p14="http://schemas.microsoft.com/office/powerpoint/2010/main" val="5006820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1</a:t>
            </a:fld>
            <a:endParaRPr lang="es-ES"/>
          </a:p>
        </p:txBody>
      </p:sp>
    </p:spTree>
    <p:extLst>
      <p:ext uri="{BB962C8B-B14F-4D97-AF65-F5344CB8AC3E}">
        <p14:creationId xmlns:p14="http://schemas.microsoft.com/office/powerpoint/2010/main" val="17432963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11</a:t>
            </a:fld>
            <a:endParaRPr lang="es-ES" dirty="0"/>
          </a:p>
        </p:txBody>
      </p:sp>
    </p:spTree>
    <p:extLst>
      <p:ext uri="{BB962C8B-B14F-4D97-AF65-F5344CB8AC3E}">
        <p14:creationId xmlns:p14="http://schemas.microsoft.com/office/powerpoint/2010/main" val="18471344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18</a:t>
            </a:fld>
            <a:endParaRPr lang="es-ES" dirty="0"/>
          </a:p>
        </p:txBody>
      </p:sp>
    </p:spTree>
    <p:extLst>
      <p:ext uri="{BB962C8B-B14F-4D97-AF65-F5344CB8AC3E}">
        <p14:creationId xmlns:p14="http://schemas.microsoft.com/office/powerpoint/2010/main" val="19264159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0" i="0" kern="1200" dirty="0">
                <a:solidFill>
                  <a:schemeClr val="tx1"/>
                </a:solidFill>
                <a:effectLst/>
                <a:latin typeface="+mn-lt"/>
                <a:ea typeface="+mn-ea"/>
                <a:cs typeface="+mn-cs"/>
              </a:rPr>
              <a:t>En la metodología Lean, el desperdicio se refiere a cualquier recurso que se consume pero que no crea valor, es decir, cualquier cosa que no contribuye al producto final de la manera más eficiente posible. Esto puede incluir una amplia variedad de cosas, desde materiales y equipos hasta tiempo y mano de obra.</a:t>
            </a:r>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20</a:t>
            </a:fld>
            <a:endParaRPr lang="es-ES" dirty="0"/>
          </a:p>
        </p:txBody>
      </p:sp>
    </p:spTree>
    <p:extLst>
      <p:ext uri="{BB962C8B-B14F-4D97-AF65-F5344CB8AC3E}">
        <p14:creationId xmlns:p14="http://schemas.microsoft.com/office/powerpoint/2010/main" val="4227710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21</a:t>
            </a:fld>
            <a:endParaRPr lang="es-ES" dirty="0"/>
          </a:p>
        </p:txBody>
      </p:sp>
    </p:spTree>
    <p:extLst>
      <p:ext uri="{BB962C8B-B14F-4D97-AF65-F5344CB8AC3E}">
        <p14:creationId xmlns:p14="http://schemas.microsoft.com/office/powerpoint/2010/main" val="31456086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Ejemplos adicionales:</a:t>
            </a:r>
          </a:p>
          <a:p>
            <a:endParaRPr lang="es-ES" dirty="0"/>
          </a:p>
          <a:p>
            <a:r>
              <a:rPr lang="es-ES" sz="1200" b="1" i="0" kern="1200" dirty="0">
                <a:solidFill>
                  <a:schemeClr val="tx1"/>
                </a:solidFill>
                <a:effectLst/>
                <a:latin typeface="+mn-lt"/>
                <a:ea typeface="+mn-ea"/>
                <a:cs typeface="+mn-cs"/>
              </a:rPr>
              <a:t>En un restaurante</a:t>
            </a:r>
            <a:r>
              <a:rPr lang="es-ES" sz="1200" b="0" i="0" kern="1200" dirty="0">
                <a:solidFill>
                  <a:schemeClr val="tx1"/>
                </a:solidFill>
                <a:effectLst/>
                <a:latin typeface="+mn-lt"/>
                <a:ea typeface="+mn-ea"/>
                <a:cs typeface="+mn-cs"/>
              </a:rPr>
              <a:t>, la preparación de la comida es una actividad con valor agregado. Los clientes pagan por la comida preparada, los ingredientes crudos cambian físicamente al ser cocinados y combinados en un plato, y los chefs deben hacerlo bien desde el principio para evitar desperdiciar ingredientes y tiempo.</a:t>
            </a:r>
          </a:p>
          <a:p>
            <a:endParaRPr lang="es-ES" sz="1200" b="0" i="0" kern="1200" dirty="0">
              <a:solidFill>
                <a:schemeClr val="tx1"/>
              </a:solidFill>
              <a:effectLst/>
              <a:latin typeface="+mn-lt"/>
              <a:ea typeface="+mn-ea"/>
              <a:cs typeface="+mn-cs"/>
            </a:endParaRPr>
          </a:p>
          <a:p>
            <a:r>
              <a:rPr lang="es-ES" sz="1200" b="1" i="0" kern="1200" dirty="0">
                <a:solidFill>
                  <a:schemeClr val="tx1"/>
                </a:solidFill>
                <a:effectLst/>
                <a:latin typeface="+mn-lt"/>
                <a:ea typeface="+mn-ea"/>
                <a:cs typeface="+mn-cs"/>
              </a:rPr>
              <a:t>En una empresa de software, </a:t>
            </a:r>
            <a:r>
              <a:rPr lang="es-ES" sz="1200" b="0" i="0" kern="1200" dirty="0">
                <a:solidFill>
                  <a:schemeClr val="tx1"/>
                </a:solidFill>
                <a:effectLst/>
                <a:latin typeface="+mn-lt"/>
                <a:ea typeface="+mn-ea"/>
                <a:cs typeface="+mn-cs"/>
              </a:rPr>
              <a:t>la escritura de código es una actividad con valor agregado. Los clientes pagan por el software funcional, el código fuente cambia físicamente cuando se añaden nuevas funciones y los programadores deben escribir código de alta calidad desde el principio para evitar retrabajos costosos y tiempo perdido en la depuración.</a:t>
            </a:r>
          </a:p>
          <a:p>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23</a:t>
            </a:fld>
            <a:endParaRPr lang="es-ES" dirty="0"/>
          </a:p>
        </p:txBody>
      </p:sp>
    </p:spTree>
    <p:extLst>
      <p:ext uri="{BB962C8B-B14F-4D97-AF65-F5344CB8AC3E}">
        <p14:creationId xmlns:p14="http://schemas.microsoft.com/office/powerpoint/2010/main" val="41294532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24</a:t>
            </a:fld>
            <a:endParaRPr lang="es-ES" dirty="0"/>
          </a:p>
        </p:txBody>
      </p:sp>
    </p:spTree>
    <p:extLst>
      <p:ext uri="{BB962C8B-B14F-4D97-AF65-F5344CB8AC3E}">
        <p14:creationId xmlns:p14="http://schemas.microsoft.com/office/powerpoint/2010/main" val="10513688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En resumen, el enfoque es identificar los desperdicios para poder eliminarlo de nuestros procesos.</a:t>
            </a:r>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25</a:t>
            </a:fld>
            <a:endParaRPr lang="es-ES" dirty="0"/>
          </a:p>
        </p:txBody>
      </p:sp>
    </p:spTree>
    <p:extLst>
      <p:ext uri="{BB962C8B-B14F-4D97-AF65-F5344CB8AC3E}">
        <p14:creationId xmlns:p14="http://schemas.microsoft.com/office/powerpoint/2010/main" val="2787351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normAutofit fontScale="775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b="1" dirty="0"/>
              <a:t>Los productos defectuosos </a:t>
            </a:r>
            <a:r>
              <a:rPr lang="es-ES" dirty="0"/>
              <a:t>son cualquier trabajo  que queda por debajo del nivel de calidad requerido por el cliente tanto interno como externo. </a:t>
            </a:r>
            <a:r>
              <a:rPr lang="es-ES" sz="1200" b="1" dirty="0">
                <a:latin typeface="Calibri" charset="0"/>
                <a:cs typeface="Calibri" charset="0"/>
              </a:rPr>
              <a:t>Pueden ser:</a:t>
            </a:r>
            <a:endParaRPr lang="es-ES" sz="1200" b="1" dirty="0">
              <a:latin typeface="Calibri" charset="0"/>
              <a:ea typeface="Calibri" charset="0"/>
              <a:cs typeface="Calibri" charset="0"/>
            </a:endParaRPr>
          </a:p>
          <a:p>
            <a:endParaRPr lang="es-ES" sz="1200" dirty="0">
              <a:latin typeface="Calibri" charset="0"/>
              <a:ea typeface="Calibri" charset="0"/>
              <a:cs typeface="Calibri" charset="0"/>
            </a:endParaRPr>
          </a:p>
          <a:p>
            <a:pPr marL="171450" indent="-171450">
              <a:buFont typeface="Arial" panose="020B0604020202020204" pitchFamily="34" charset="0"/>
              <a:buChar char="•"/>
            </a:pPr>
            <a:r>
              <a:rPr lang="es-ES" sz="1200" dirty="0">
                <a:latin typeface="Calibri" charset="0"/>
                <a:ea typeface="Calibri" charset="0"/>
                <a:cs typeface="Calibri" charset="0"/>
              </a:rPr>
              <a:t>El retrabajo se refiere a realizar una operación sobre una pieza que ha resultado defectuosa en un proceso con el objetivo de convertirla en una pieza correcta de acuerdo con los parámetros de calidad y reincorporarla a la línea de producción. </a:t>
            </a:r>
          </a:p>
          <a:p>
            <a:pPr marL="171450" indent="-171450">
              <a:buFont typeface="Arial" panose="020B0604020202020204" pitchFamily="34" charset="0"/>
              <a:buChar char="•"/>
            </a:pPr>
            <a:endParaRPr lang="es-ES" sz="1200" dirty="0">
              <a:latin typeface="Calibri" charset="0"/>
              <a:ea typeface="Calibri" charset="0"/>
              <a:cs typeface="Calibri" charset="0"/>
            </a:endParaRPr>
          </a:p>
          <a:p>
            <a:pPr marL="171450" indent="-171450">
              <a:buFont typeface="Arial" panose="020B0604020202020204" pitchFamily="34" charset="0"/>
              <a:buChar char="•"/>
            </a:pPr>
            <a:r>
              <a:rPr lang="es-ES" sz="1200" dirty="0">
                <a:latin typeface="Calibri" charset="0"/>
                <a:ea typeface="Calibri" charset="0"/>
                <a:cs typeface="Calibri" charset="0"/>
              </a:rPr>
              <a:t>La repetición o corrección de procesos, también conocida como reproceso, es el tratamiento de todo o parte de un lote de un producto, repitiendo una o más operaciones del proceso original, para llevarlo de una situación de no cumplimiento de las especificaciones preestablecidas a una en las que se cumplan las mismas.</a:t>
            </a:r>
          </a:p>
          <a:p>
            <a:pPr marL="171450" indent="-171450">
              <a:buFont typeface="Arial" panose="020B0604020202020204" pitchFamily="34" charset="0"/>
              <a:buChar char="•"/>
            </a:pPr>
            <a:endParaRPr lang="es-ES" sz="1200" dirty="0">
              <a:latin typeface="Calibri" charset="0"/>
              <a:ea typeface="Calibri" charset="0"/>
              <a:cs typeface="Calibri" charset="0"/>
            </a:endParaRPr>
          </a:p>
          <a:p>
            <a:pPr marL="171450" indent="-171450">
              <a:buFont typeface="Arial" panose="020B0604020202020204" pitchFamily="34" charset="0"/>
              <a:buChar char="•"/>
            </a:pPr>
            <a:r>
              <a:rPr lang="es-ES" sz="1200" b="0" i="0" kern="1200" dirty="0">
                <a:solidFill>
                  <a:schemeClr val="tx1"/>
                </a:solidFill>
                <a:effectLst/>
                <a:latin typeface="+mn-lt"/>
                <a:ea typeface="+mn-ea"/>
                <a:cs typeface="+mn-cs"/>
              </a:rPr>
              <a:t>En resumen, la principal diferencia entre retrabajo y reproceso radica en que el retrabajo se enfoca en corregir piezas defectuosas, mientras que la repetición o corrección de procesos implica repetir todo el proceso o parte de él.</a:t>
            </a:r>
          </a:p>
          <a:p>
            <a:pPr marL="171450" indent="-171450">
              <a:buFont typeface="Arial" panose="020B0604020202020204" pitchFamily="34" charset="0"/>
              <a:buChar char="•"/>
            </a:pPr>
            <a:endParaRPr lang="es-ES" sz="1200" b="0" i="0" kern="1200" dirty="0">
              <a:solidFill>
                <a:schemeClr val="tx1"/>
              </a:solidFill>
              <a:effectLst/>
              <a:latin typeface="+mn-lt"/>
              <a:ea typeface="+mn-ea"/>
              <a:cs typeface="+mn-cs"/>
            </a:endParaRPr>
          </a:p>
          <a:p>
            <a:pPr marL="0" indent="0">
              <a:buFont typeface="Arial" panose="020B0604020202020204" pitchFamily="34" charset="0"/>
              <a:buNone/>
            </a:pPr>
            <a:r>
              <a:rPr lang="es-ES" sz="1200" b="1" i="0" kern="1200" dirty="0">
                <a:solidFill>
                  <a:schemeClr val="tx1"/>
                </a:solidFill>
                <a:effectLst/>
                <a:latin typeface="+mn-lt"/>
                <a:ea typeface="+mn-ea"/>
                <a:cs typeface="+mn-cs"/>
              </a:rPr>
              <a:t>Ejemplos de Defectos:</a:t>
            </a:r>
            <a:endParaRPr lang="es-ES" sz="1200" b="1" dirty="0">
              <a:latin typeface="Calibri" charset="0"/>
              <a:ea typeface="Calibri" charset="0"/>
              <a:cs typeface="Calibri" charset="0"/>
            </a:endParaRPr>
          </a:p>
          <a:p>
            <a:endParaRPr lang="es-ES" sz="1200" dirty="0">
              <a:latin typeface="Calibri" charset="0"/>
              <a:ea typeface="Calibri" charset="0"/>
              <a:cs typeface="Calibri" charset="0"/>
            </a:endParaRPr>
          </a:p>
          <a:p>
            <a:pPr marL="171450" indent="-171450">
              <a:buFont typeface="Arial" panose="020B0604020202020204" pitchFamily="34" charset="0"/>
              <a:buChar char="•"/>
            </a:pPr>
            <a:r>
              <a:rPr lang="es-ES" sz="1200" dirty="0">
                <a:latin typeface="Calibri" charset="0"/>
                <a:ea typeface="Calibri" charset="0"/>
                <a:cs typeface="Calibri" charset="0"/>
              </a:rPr>
              <a:t>Las mermas se refieren a la pérdida de materias primas, productos o componentes durante el proceso de producción, almacenamiento, transporte y distribución.  </a:t>
            </a:r>
            <a:r>
              <a:rPr lang="es-ES" sz="1200" b="1" dirty="0">
                <a:latin typeface="Calibri" charset="0"/>
                <a:ea typeface="Calibri" charset="0"/>
                <a:cs typeface="Calibri" charset="0"/>
              </a:rPr>
              <a:t>Ejemplo: </a:t>
            </a:r>
            <a:r>
              <a:rPr lang="es-ES" sz="1200" b="0" i="0" kern="1200" dirty="0">
                <a:solidFill>
                  <a:schemeClr val="tx1"/>
                </a:solidFill>
                <a:effectLst/>
                <a:latin typeface="+mn-lt"/>
                <a:ea typeface="+mn-ea"/>
                <a:cs typeface="+mn-cs"/>
              </a:rPr>
              <a:t>Si las piezas se ensamblan incorrectamente debido a instrucciones erróneas o falta de ellas, el producto final será defectuoso. Esto puede llevar a mermas ya que estos productos no cumplen con los estándares de calidad y no pueden venderse.</a:t>
            </a:r>
          </a:p>
          <a:p>
            <a:pPr marL="171450" indent="-171450">
              <a:buFont typeface="Arial" panose="020B0604020202020204" pitchFamily="34" charset="0"/>
              <a:buChar char="•"/>
            </a:pPr>
            <a:endParaRPr lang="es-ES" sz="1200" dirty="0">
              <a:latin typeface="Calibri" charset="0"/>
              <a:ea typeface="Calibri" charset="0"/>
              <a:cs typeface="Calibri" charset="0"/>
            </a:endParaRPr>
          </a:p>
          <a:p>
            <a:pPr marL="171450" indent="-171450">
              <a:buFont typeface="Arial" panose="020B0604020202020204" pitchFamily="34" charset="0"/>
              <a:buChar char="•"/>
            </a:pPr>
            <a:r>
              <a:rPr lang="es-ES" sz="1200" dirty="0">
                <a:latin typeface="Calibri" charset="0"/>
                <a:ea typeface="Calibri" charset="0"/>
                <a:cs typeface="Calibri" charset="0"/>
              </a:rPr>
              <a:t>Los sobrantes se consideran aquellos productos que por diversos motivos no tienen un uso en el momento oportuno. En algunos casos, el sobrante en vez de convertirse en merma puede crear un nuevo producto (</a:t>
            </a:r>
            <a:r>
              <a:rPr lang="es-ES" sz="1200" dirty="0" err="1">
                <a:latin typeface="Calibri" charset="0"/>
                <a:ea typeface="Calibri" charset="0"/>
                <a:cs typeface="Calibri" charset="0"/>
              </a:rPr>
              <a:t>Sub-producto</a:t>
            </a:r>
            <a:r>
              <a:rPr lang="es-ES" sz="1200" dirty="0">
                <a:latin typeface="Calibri" charset="0"/>
                <a:ea typeface="Calibri" charset="0"/>
                <a:cs typeface="Calibri" charset="0"/>
              </a:rPr>
              <a:t>) que podrá utilizarse para crear otros productos o en algunos otros casos se podría vender por separado.</a:t>
            </a:r>
          </a:p>
          <a:p>
            <a:pPr marL="171450" indent="-171450">
              <a:buFont typeface="Arial" panose="020B0604020202020204" pitchFamily="34" charset="0"/>
              <a:buChar char="•"/>
            </a:pPr>
            <a:endParaRPr lang="es-ES" sz="1200" dirty="0">
              <a:latin typeface="Calibri" charset="0"/>
              <a:ea typeface="Calibri" charset="0"/>
              <a:cs typeface="Calibri"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ES" sz="1200" dirty="0">
                <a:latin typeface="Calibri" charset="0"/>
                <a:ea typeface="Calibri" charset="0"/>
                <a:cs typeface="Calibri" charset="0"/>
              </a:rPr>
              <a:t>Falla en la entrega de un pedido: Ocurre cuando se entrega al cliente un producto equivocado o que no cumple con lo que el cliente pidió. </a:t>
            </a:r>
            <a:r>
              <a:rPr lang="es-ES" sz="1200" b="1" dirty="0">
                <a:latin typeface="Calibri" charset="0"/>
                <a:ea typeface="Calibri" charset="0"/>
                <a:cs typeface="Calibri" charset="0"/>
              </a:rPr>
              <a:t>Ejemplo: </a:t>
            </a:r>
            <a:r>
              <a:rPr lang="es-ES" sz="1200" b="0" i="0" kern="1200" dirty="0">
                <a:solidFill>
                  <a:schemeClr val="tx1"/>
                </a:solidFill>
                <a:effectLst/>
                <a:latin typeface="+mn-lt"/>
                <a:ea typeface="+mn-ea"/>
                <a:cs typeface="+mn-cs"/>
              </a:rPr>
              <a:t>Un cliente realiza un pedido en una tienda online. La tienda empaca y envía el pedido, pero debido a un error en la dirección de envío, el paquete se entrega en la ubicación incorrecta y el cliente no recibe su pedido. Esta es otra falla en la entrega del pedido.</a:t>
            </a:r>
            <a:endParaRPr lang="es-ES" sz="1200" dirty="0">
              <a:latin typeface="Calibri" charset="0"/>
              <a:ea typeface="Calibri" charset="0"/>
              <a:cs typeface="Calibri"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s-ES" sz="1200" dirty="0">
              <a:latin typeface="Calibri" charset="0"/>
              <a:ea typeface="Calibri" charset="0"/>
              <a:cs typeface="Calibri" charset="0"/>
            </a:endParaRPr>
          </a:p>
          <a:p>
            <a:pPr marL="171450" indent="-171450">
              <a:buFont typeface="Arial" panose="020B0604020202020204" pitchFamily="34" charset="0"/>
              <a:buChar char="•"/>
            </a:pPr>
            <a:endParaRPr lang="es-ES" sz="1200" dirty="0">
              <a:latin typeface="Calibri" charset="0"/>
              <a:ea typeface="Calibri" charset="0"/>
              <a:cs typeface="Calibri" charset="0"/>
            </a:endParaRPr>
          </a:p>
          <a:p>
            <a:pPr marL="171450" indent="-171450">
              <a:buFont typeface="Arial" panose="020B0604020202020204" pitchFamily="34" charset="0"/>
              <a:buChar char="•"/>
            </a:pPr>
            <a:endParaRPr lang="es-PE" sz="1200" dirty="0">
              <a:latin typeface="Calibri" charset="0"/>
              <a:ea typeface="Calibri" charset="0"/>
              <a:cs typeface="Calibri" charset="0"/>
            </a:endParaRPr>
          </a:p>
          <a:p>
            <a:endParaRPr lang="es-ES" b="1" dirty="0"/>
          </a:p>
          <a:p>
            <a:endParaRPr lang="es-ES" b="1" dirty="0"/>
          </a:p>
          <a:p>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26</a:t>
            </a:fld>
            <a:endParaRPr lang="es-ES" dirty="0"/>
          </a:p>
        </p:txBody>
      </p:sp>
    </p:spTree>
    <p:extLst>
      <p:ext uri="{BB962C8B-B14F-4D97-AF65-F5344CB8AC3E}">
        <p14:creationId xmlns:p14="http://schemas.microsoft.com/office/powerpoint/2010/main" val="20808148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1" i="0" kern="1200" dirty="0">
                <a:solidFill>
                  <a:schemeClr val="tx1"/>
                </a:solidFill>
                <a:effectLst/>
                <a:latin typeface="+mn-lt"/>
                <a:ea typeface="+mn-ea"/>
                <a:cs typeface="+mn-cs"/>
              </a:rPr>
              <a:t>Ejemplos de Pérdida de Rendimiento:</a:t>
            </a:r>
            <a:endParaRPr lang="es-ES" sz="1200" b="0" i="0" kern="1200" dirty="0">
              <a:solidFill>
                <a:schemeClr val="tx1"/>
              </a:solidFill>
              <a:effectLst/>
              <a:latin typeface="+mn-lt"/>
              <a:ea typeface="+mn-ea"/>
              <a:cs typeface="+mn-cs"/>
            </a:endParaRPr>
          </a:p>
          <a:p>
            <a:r>
              <a:rPr lang="es-ES" sz="1200" b="1" i="0" kern="1200" dirty="0">
                <a:solidFill>
                  <a:schemeClr val="tx1"/>
                </a:solidFill>
                <a:effectLst/>
                <a:latin typeface="+mn-lt"/>
                <a:ea typeface="+mn-ea"/>
                <a:cs typeface="+mn-cs"/>
              </a:rPr>
              <a:t>Fábrica de Automóviles:</a:t>
            </a:r>
            <a:r>
              <a:rPr lang="es-ES" sz="1200" b="0" i="0" kern="1200" dirty="0">
                <a:solidFill>
                  <a:schemeClr val="tx1"/>
                </a:solidFill>
                <a:effectLst/>
                <a:latin typeface="+mn-lt"/>
                <a:ea typeface="+mn-ea"/>
                <a:cs typeface="+mn-cs"/>
              </a:rPr>
              <a:t> En una línea de producción de automóviles, una máquina que instala los neumáticos se descompone y tarda varias horas en repararse. Durante este tiempo, la línea de producción se ralentiza significativamente, lo que resulta en una pérdida de rendimiento.</a:t>
            </a:r>
          </a:p>
          <a:p>
            <a:endParaRPr lang="es-ES" b="1" dirty="0"/>
          </a:p>
          <a:p>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27</a:t>
            </a:fld>
            <a:endParaRPr lang="es-ES" dirty="0"/>
          </a:p>
        </p:txBody>
      </p:sp>
    </p:spTree>
    <p:extLst>
      <p:ext uri="{BB962C8B-B14F-4D97-AF65-F5344CB8AC3E}">
        <p14:creationId xmlns:p14="http://schemas.microsoft.com/office/powerpoint/2010/main" val="2985908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normAutofit fontScale="92500" lnSpcReduction="10000"/>
          </a:bodyPr>
          <a:lstStyle/>
          <a:p>
            <a:r>
              <a:rPr lang="es-ES" b="1" dirty="0"/>
              <a:t>Desperdicio de inventario: </a:t>
            </a:r>
            <a:r>
              <a:rPr lang="es-ES" dirty="0"/>
              <a:t>Es cualquier actividad o material que no sea necesario en ese momento para satisfacer las demandas del cliente. </a:t>
            </a:r>
            <a:r>
              <a:rPr lang="es-ES" b="1" dirty="0"/>
              <a:t>Puede ser</a:t>
            </a:r>
            <a:r>
              <a:rPr lang="es-ES" dirty="0"/>
              <a:t>:</a:t>
            </a:r>
          </a:p>
          <a:p>
            <a:endParaRPr lang="es-ES" dirty="0"/>
          </a:p>
          <a:p>
            <a:pPr marL="266700" marR="0" lvl="1" indent="-176213" algn="l" defTabSz="977900" rtl="0" eaLnBrk="1" fontAlgn="auto" latinLnBrk="0" hangingPunct="1">
              <a:lnSpc>
                <a:spcPct val="90000"/>
              </a:lnSpc>
              <a:spcBef>
                <a:spcPct val="0"/>
              </a:spcBef>
              <a:spcAft>
                <a:spcPts val="0"/>
              </a:spcAft>
              <a:buClr>
                <a:srgbClr val="FF7828"/>
              </a:buClr>
              <a:buSzTx/>
              <a:buFont typeface="Arial" charset="0"/>
              <a:buChar char="•"/>
              <a:tabLst/>
              <a:defRPr/>
            </a:pPr>
            <a:r>
              <a:rPr lang="es-PE" sz="1600" kern="1200" dirty="0">
                <a:latin typeface="Calibri" charset="0"/>
                <a:ea typeface="Calibri" charset="0"/>
                <a:cs typeface="Calibri" charset="0"/>
              </a:rPr>
              <a:t>Almacenamiento excesivo de materia prima, producto en proceso y producto terminado. </a:t>
            </a:r>
          </a:p>
          <a:p>
            <a:pPr marL="266700" lvl="1" indent="-176213" algn="l" defTabSz="977900">
              <a:lnSpc>
                <a:spcPct val="90000"/>
              </a:lnSpc>
              <a:spcBef>
                <a:spcPct val="0"/>
              </a:spcBef>
              <a:spcAft>
                <a:spcPts val="0"/>
              </a:spcAft>
              <a:buClr>
                <a:srgbClr val="FF7828"/>
              </a:buClr>
              <a:buFont typeface="Arial" charset="0"/>
              <a:buChar char="•"/>
              <a:tabLst/>
            </a:pPr>
            <a:r>
              <a:rPr lang="es-PE" sz="1600" kern="1200" dirty="0">
                <a:latin typeface="Calibri" charset="0"/>
                <a:ea typeface="Calibri" charset="0"/>
                <a:cs typeface="Calibri" charset="0"/>
              </a:rPr>
              <a:t>El inventario oculta problemas que se presentan en la empresa. </a:t>
            </a:r>
            <a:r>
              <a:rPr lang="es-PE" sz="1600" b="1" kern="1200" dirty="0">
                <a:latin typeface="Calibri" charset="0"/>
                <a:ea typeface="Calibri" charset="0"/>
                <a:cs typeface="Calibri" charset="0"/>
              </a:rPr>
              <a:t>Ejemplo</a:t>
            </a:r>
            <a:r>
              <a:rPr lang="es-PE" sz="1600" kern="1200" dirty="0">
                <a:latin typeface="Calibri" charset="0"/>
                <a:ea typeface="Calibri" charset="0"/>
                <a:cs typeface="Calibri" charset="0"/>
              </a:rPr>
              <a:t>: El exceso de producto terminado podría significar que la empresa produce más de lo que vende y el exceso de producto en proceso, podría significar que hay algo durante el proceso que está causando esperas que impiden que el producto se termine.</a:t>
            </a:r>
          </a:p>
          <a:p>
            <a:endParaRPr lang="es-ES" dirty="0"/>
          </a:p>
          <a:p>
            <a:r>
              <a:rPr lang="es-ES" b="1" dirty="0"/>
              <a:t>Ejemplos: </a:t>
            </a:r>
          </a:p>
          <a:p>
            <a:endParaRPr lang="es-ES" b="1" dirty="0"/>
          </a:p>
          <a:p>
            <a:pPr marL="231775" indent="-231775">
              <a:buClr>
                <a:srgbClr val="FF7828"/>
              </a:buClr>
              <a:buFont typeface="+mj-lt"/>
              <a:buAutoNum type="alphaLcPeriod"/>
            </a:pPr>
            <a:r>
              <a:rPr lang="es-ES" sz="1200" dirty="0">
                <a:latin typeface="Calibri" charset="0"/>
                <a:ea typeface="Calibri" charset="0"/>
                <a:cs typeface="Calibri" charset="0"/>
              </a:rPr>
              <a:t>Exceso de materia prima, material en proceso o producto terminado</a:t>
            </a:r>
          </a:p>
          <a:p>
            <a:pPr marL="231775" indent="-231775">
              <a:buClr>
                <a:srgbClr val="FF7828"/>
              </a:buClr>
              <a:buFont typeface="+mj-lt"/>
              <a:buAutoNum type="alphaLcPeriod"/>
            </a:pPr>
            <a:r>
              <a:rPr lang="es-ES" sz="1200" dirty="0">
                <a:latin typeface="Calibri" charset="0"/>
                <a:ea typeface="Calibri" charset="0"/>
                <a:cs typeface="Calibri" charset="0"/>
              </a:rPr>
              <a:t>Documentos en espera de procesarse en el escritorio de alguien</a:t>
            </a:r>
          </a:p>
          <a:p>
            <a:pPr marL="231775" indent="-231775">
              <a:buClr>
                <a:srgbClr val="FF7828"/>
              </a:buClr>
              <a:buFont typeface="+mj-lt"/>
              <a:buAutoNum type="alphaLcPeriod"/>
            </a:pPr>
            <a:r>
              <a:rPr lang="es-ES" dirty="0"/>
              <a:t>El exceso de inventario puede dificultar el desplazamiento (o incluso generar riesgos de tropiezos) y el encontrar los materiales que se necesitan en el momento en que se necesitan, sin mencionar que no se estaría realizando un uso eficiente del espacio y se incurriría en costos adicionales. </a:t>
            </a:r>
          </a:p>
          <a:p>
            <a:pPr marL="231775" indent="-231775">
              <a:buClr>
                <a:srgbClr val="FF7828"/>
              </a:buClr>
              <a:buFont typeface="+mj-lt"/>
              <a:buAutoNum type="alphaLcPeriod"/>
            </a:pPr>
            <a:r>
              <a:rPr lang="es-ES" dirty="0"/>
              <a:t>Otro ejemplo es exceso de artículos de oficina o almacenar cartuchos de impresora viejos o cajas.</a:t>
            </a:r>
          </a:p>
          <a:p>
            <a:pPr marL="231775" indent="-231775">
              <a:buClr>
                <a:srgbClr val="FF7828"/>
              </a:buClr>
              <a:buFont typeface="+mj-lt"/>
              <a:buAutoNum type="alphaLcPeriod"/>
            </a:pPr>
            <a:r>
              <a:rPr lang="es-ES" dirty="0"/>
              <a:t>Los documentos y correos electrónicos almacenados por años y que nadie revisa o utiliza también son un ejemplo de desperdicio de inventario.</a:t>
            </a:r>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28</a:t>
            </a:fld>
            <a:endParaRPr lang="es-ES" dirty="0"/>
          </a:p>
        </p:txBody>
      </p:sp>
    </p:spTree>
    <p:extLst>
      <p:ext uri="{BB962C8B-B14F-4D97-AF65-F5344CB8AC3E}">
        <p14:creationId xmlns:p14="http://schemas.microsoft.com/office/powerpoint/2010/main" val="31688393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a:t>
            </a:fld>
            <a:endParaRPr lang="es-ES" dirty="0"/>
          </a:p>
        </p:txBody>
      </p:sp>
    </p:spTree>
    <p:extLst>
      <p:ext uri="{BB962C8B-B14F-4D97-AF65-F5344CB8AC3E}">
        <p14:creationId xmlns:p14="http://schemas.microsoft.com/office/powerpoint/2010/main" val="2957547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normAutofit/>
          </a:bodyPr>
          <a:lstStyle/>
          <a:p>
            <a:endParaRPr lang="es-ES"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29</a:t>
            </a:fld>
            <a:endParaRPr lang="es-ES" dirty="0"/>
          </a:p>
        </p:txBody>
      </p:sp>
    </p:spTree>
    <p:extLst>
      <p:ext uri="{BB962C8B-B14F-4D97-AF65-F5344CB8AC3E}">
        <p14:creationId xmlns:p14="http://schemas.microsoft.com/office/powerpoint/2010/main" val="824051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_tradnl" b="1" dirty="0"/>
              <a:t>El desperdicio de sobre procesamiento </a:t>
            </a:r>
            <a:r>
              <a:rPr lang="es-ES_tradnl" dirty="0"/>
              <a:t>ocurre cuando ciertas cosas están diseñadas de tal manera que gastan más recursos como espacio, energía o personal de los que se necesitan en realidad. Ejemplo:</a:t>
            </a:r>
          </a:p>
          <a:p>
            <a:endParaRPr lang="es-ES_tradnl" dirty="0"/>
          </a:p>
          <a:p>
            <a:pPr marL="285750" lvl="1" indent="-195263" defTabSz="814884">
              <a:lnSpc>
                <a:spcPct val="100000"/>
              </a:lnSpc>
              <a:spcBef>
                <a:spcPct val="0"/>
              </a:spcBef>
              <a:spcAft>
                <a:spcPts val="0"/>
              </a:spcAft>
              <a:buClr>
                <a:srgbClr val="714FA0"/>
              </a:buClr>
              <a:buFont typeface="Arial" charset="0"/>
              <a:buChar char="•"/>
              <a:tabLst/>
            </a:pPr>
            <a:r>
              <a:rPr lang="es-PE" sz="1600" dirty="0">
                <a:latin typeface="Calibri" charset="0"/>
                <a:ea typeface="Calibri" charset="0"/>
                <a:cs typeface="Calibri" charset="0"/>
              </a:rPr>
              <a:t>Tomar pasos innecesarios para procesar artículos, como generar más información de la necesaria, </a:t>
            </a:r>
            <a:r>
              <a:rPr lang="es-ES_tradnl" sz="1600" dirty="0"/>
              <a:t>copiar información en exceso, tener </a:t>
            </a:r>
            <a:r>
              <a:rPr lang="es-ES" sz="1600" dirty="0">
                <a:latin typeface="Calibri" charset="0"/>
                <a:ea typeface="Calibri" charset="0"/>
                <a:cs typeface="Calibri" charset="0"/>
              </a:rPr>
              <a:t>exceso de firmas en documentos, </a:t>
            </a:r>
            <a:r>
              <a:rPr lang="es-ES_tradnl" sz="1600" dirty="0"/>
              <a:t> taladrar un agujero en lugar de perforarlo y limpiar algo repetidas veces.</a:t>
            </a:r>
            <a:endParaRPr lang="es-PE" sz="1600" dirty="0">
              <a:latin typeface="Calibri" charset="0"/>
              <a:ea typeface="Calibri" charset="0"/>
              <a:cs typeface="Calibri" charset="0"/>
            </a:endParaRPr>
          </a:p>
          <a:p>
            <a:pPr marL="285750" marR="0" lvl="1" indent="-195263" algn="l" defTabSz="814884" rtl="0" eaLnBrk="1" fontAlgn="auto" latinLnBrk="0" hangingPunct="1">
              <a:lnSpc>
                <a:spcPct val="100000"/>
              </a:lnSpc>
              <a:spcBef>
                <a:spcPct val="0"/>
              </a:spcBef>
              <a:spcAft>
                <a:spcPts val="0"/>
              </a:spcAft>
              <a:buClr>
                <a:srgbClr val="714FA0"/>
              </a:buClr>
              <a:buSzTx/>
              <a:buFont typeface="Arial" charset="0"/>
              <a:buChar char="•"/>
              <a:tabLst/>
              <a:defRPr/>
            </a:pPr>
            <a:r>
              <a:rPr lang="es-PE" sz="1600" dirty="0">
                <a:latin typeface="Calibri" charset="0"/>
                <a:ea typeface="Calibri" charset="0"/>
                <a:cs typeface="Calibri" charset="0"/>
              </a:rPr>
              <a:t>Procesar niveles de calidad más altos que los requeridos por el cliente. </a:t>
            </a:r>
            <a:r>
              <a:rPr lang="es-ES" sz="1600" dirty="0">
                <a:latin typeface="Calibri" charset="0"/>
                <a:ea typeface="Calibri" charset="0"/>
                <a:cs typeface="Calibri" charset="0"/>
              </a:rPr>
              <a:t>Verificar el trabajo de otros o verificar el tamaño de materiales que ya vienen pre-cortados a la medida.</a:t>
            </a:r>
            <a:endParaRPr lang="es-PE" sz="1600" dirty="0">
              <a:latin typeface="Calibri" charset="0"/>
              <a:ea typeface="Calibri" charset="0"/>
              <a:cs typeface="Calibri" charset="0"/>
            </a:endParaRPr>
          </a:p>
          <a:p>
            <a:endParaRPr lang="es-ES_tradnl" dirty="0"/>
          </a:p>
          <a:p>
            <a:r>
              <a:rPr lang="es-ES_tradnl" b="1" dirty="0"/>
              <a:t>Otro ejemplo: </a:t>
            </a:r>
            <a:r>
              <a:rPr lang="es-ES_tradnl" dirty="0"/>
              <a:t>Equipos que gastan más energía de la necesaria, </a:t>
            </a:r>
            <a:r>
              <a:rPr lang="es-ES" sz="1200" b="0" i="0" kern="1200" dirty="0">
                <a:solidFill>
                  <a:schemeClr val="tx1"/>
                </a:solidFill>
                <a:effectLst/>
                <a:latin typeface="+mn-lt"/>
                <a:ea typeface="+mn-ea"/>
                <a:cs typeface="+mn-cs"/>
              </a:rPr>
              <a:t>por ejemplo, hay empresas que utilizan maquinaria o equipos que consumen más energía de la necesaria para realizar un proceso. Esto puede deberse a equipos anticuados o mal mantenidos que no funcionan con la eficiencia energética óptima. Este tipo de sobre procesamiento no solo es costoso, sino que también puede tener un impacto negativo en el medio ambiente.</a:t>
            </a:r>
            <a:endParaRPr lang="es-ES_tradnl" dirty="0"/>
          </a:p>
        </p:txBody>
      </p:sp>
      <p:sp>
        <p:nvSpPr>
          <p:cNvPr id="4" name="Marcador de número de diapositiva 3"/>
          <p:cNvSpPr>
            <a:spLocks noGrp="1"/>
          </p:cNvSpPr>
          <p:nvPr>
            <p:ph type="sldNum" sz="quarter" idx="5"/>
          </p:nvPr>
        </p:nvSpPr>
        <p:spPr/>
        <p:txBody>
          <a:bodyPr/>
          <a:lstStyle/>
          <a:p>
            <a:fld id="{F56700CA-E45F-416D-B659-25554F846B43}" type="slidenum">
              <a:rPr lang="es-PE" smtClean="0"/>
              <a:t>30</a:t>
            </a:fld>
            <a:endParaRPr lang="es-PE"/>
          </a:p>
        </p:txBody>
      </p:sp>
    </p:spTree>
    <p:extLst>
      <p:ext uri="{BB962C8B-B14F-4D97-AF65-F5344CB8AC3E}">
        <p14:creationId xmlns:p14="http://schemas.microsoft.com/office/powerpoint/2010/main" val="403378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b="1" dirty="0"/>
              <a:t>Desperdicio de Espera: </a:t>
            </a:r>
            <a:r>
              <a:rPr lang="es-ES" dirty="0"/>
              <a:t>Ocurre cada vez que se generan tiempos de inactividad debido a que los materiales, las máquinas o la información no están listos para el uso del personal. Ejemplos:</a:t>
            </a:r>
          </a:p>
          <a:p>
            <a:endParaRPr lang="es-ES" dirty="0"/>
          </a:p>
          <a:p>
            <a:pPr marL="266700" lvl="1" indent="-176213" defTabSz="814884">
              <a:lnSpc>
                <a:spcPct val="100000"/>
              </a:lnSpc>
              <a:spcBef>
                <a:spcPct val="0"/>
              </a:spcBef>
              <a:spcAft>
                <a:spcPts val="0"/>
              </a:spcAft>
              <a:buClr>
                <a:srgbClr val="FBC013"/>
              </a:buClr>
              <a:buFont typeface="Arial" charset="0"/>
              <a:buChar char="•"/>
              <a:tabLst/>
            </a:pPr>
            <a:r>
              <a:rPr lang="es-PE" sz="1600" dirty="0">
                <a:latin typeface="Calibri" charset="0"/>
                <a:ea typeface="Calibri" charset="0"/>
                <a:cs typeface="Calibri" charset="0"/>
              </a:rPr>
              <a:t>Empleados esperando por información</a:t>
            </a:r>
          </a:p>
          <a:p>
            <a:pPr marL="266700" marR="0" lvl="1" indent="-176213" algn="l" defTabSz="814884" rtl="0" eaLnBrk="1" fontAlgn="auto" latinLnBrk="0" hangingPunct="1">
              <a:lnSpc>
                <a:spcPct val="100000"/>
              </a:lnSpc>
              <a:spcBef>
                <a:spcPct val="0"/>
              </a:spcBef>
              <a:spcAft>
                <a:spcPts val="0"/>
              </a:spcAft>
              <a:buClr>
                <a:srgbClr val="FBC013"/>
              </a:buClr>
              <a:buSzTx/>
              <a:buFont typeface="Arial" charset="0"/>
              <a:buChar char="•"/>
              <a:tabLst/>
              <a:defRPr/>
            </a:pPr>
            <a:r>
              <a:rPr lang="es-ES" sz="1600" dirty="0">
                <a:latin typeface="Calibri" charset="0"/>
                <a:ea typeface="Calibri" charset="0"/>
                <a:cs typeface="Calibri" charset="0"/>
              </a:rPr>
              <a:t>Empleados esperando por material para poder producir o brindar un servicio.</a:t>
            </a:r>
          </a:p>
          <a:p>
            <a:pPr marL="266700" marR="0" lvl="1" indent="-176213" algn="l" defTabSz="814884" rtl="0" eaLnBrk="1" fontAlgn="auto" latinLnBrk="0" hangingPunct="1">
              <a:lnSpc>
                <a:spcPct val="100000"/>
              </a:lnSpc>
              <a:spcBef>
                <a:spcPct val="0"/>
              </a:spcBef>
              <a:spcAft>
                <a:spcPts val="0"/>
              </a:spcAft>
              <a:buClr>
                <a:srgbClr val="FBC013"/>
              </a:buClr>
              <a:buSzTx/>
              <a:buFont typeface="Arial" charset="0"/>
              <a:buChar char="•"/>
              <a:tabLst/>
              <a:defRPr/>
            </a:pPr>
            <a:r>
              <a:rPr lang="es-ES" sz="1600" dirty="0">
                <a:latin typeface="Calibri" charset="0"/>
                <a:ea typeface="Calibri" charset="0"/>
                <a:cs typeface="Calibri" charset="0"/>
              </a:rPr>
              <a:t>Esperas en el procesamiento de un lote</a:t>
            </a:r>
          </a:p>
          <a:p>
            <a:pPr marL="266700" marR="0" lvl="1" indent="-176213" algn="l" defTabSz="814884" rtl="0" eaLnBrk="1" fontAlgn="auto" latinLnBrk="0" hangingPunct="1">
              <a:lnSpc>
                <a:spcPct val="100000"/>
              </a:lnSpc>
              <a:spcBef>
                <a:spcPct val="0"/>
              </a:spcBef>
              <a:spcAft>
                <a:spcPts val="0"/>
              </a:spcAft>
              <a:buClr>
                <a:srgbClr val="FBC013"/>
              </a:buClr>
              <a:buSzTx/>
              <a:buFont typeface="Arial" charset="0"/>
              <a:buChar char="•"/>
              <a:tabLst/>
              <a:defRPr/>
            </a:pPr>
            <a:r>
              <a:rPr lang="es-ES" sz="1600" dirty="0">
                <a:latin typeface="Calibri" charset="0"/>
                <a:ea typeface="Calibri" charset="0"/>
                <a:cs typeface="Calibri" charset="0"/>
              </a:rPr>
              <a:t>Maquinaria descompuesta (generan esperas y pérdida de rendimiento)</a:t>
            </a:r>
          </a:p>
          <a:p>
            <a:pPr marL="266700" marR="0" lvl="1" indent="-176213" algn="l" defTabSz="814884" rtl="0" eaLnBrk="1" fontAlgn="auto" latinLnBrk="0" hangingPunct="1">
              <a:lnSpc>
                <a:spcPct val="100000"/>
              </a:lnSpc>
              <a:spcBef>
                <a:spcPct val="0"/>
              </a:spcBef>
              <a:spcAft>
                <a:spcPts val="0"/>
              </a:spcAft>
              <a:buClr>
                <a:srgbClr val="FBC013"/>
              </a:buClr>
              <a:buSzTx/>
              <a:buFont typeface="Arial" charset="0"/>
              <a:buChar char="•"/>
              <a:tabLst/>
              <a:defRPr/>
            </a:pPr>
            <a:r>
              <a:rPr lang="es-ES" sz="1600" dirty="0">
                <a:latin typeface="Calibri" charset="0"/>
                <a:ea typeface="Calibri" charset="0"/>
                <a:cs typeface="Calibri" charset="0"/>
              </a:rPr>
              <a:t>Tardanza del trabajador </a:t>
            </a:r>
            <a:endParaRPr lang="es-PE" sz="1600" dirty="0">
              <a:latin typeface="Calibri" charset="0"/>
              <a:ea typeface="Calibri" charset="0"/>
              <a:cs typeface="Calibri" charset="0"/>
            </a:endParaRPr>
          </a:p>
          <a:p>
            <a:pPr marL="266700" lvl="1" indent="-176213" defTabSz="814884">
              <a:lnSpc>
                <a:spcPct val="100000"/>
              </a:lnSpc>
              <a:spcBef>
                <a:spcPct val="0"/>
              </a:spcBef>
              <a:spcAft>
                <a:spcPts val="0"/>
              </a:spcAft>
              <a:buClr>
                <a:srgbClr val="FBC013"/>
              </a:buClr>
              <a:buFont typeface="Arial" charset="0"/>
              <a:buChar char="•"/>
              <a:tabLst/>
            </a:pPr>
            <a:r>
              <a:rPr lang="es-PE" sz="1600" dirty="0">
                <a:latin typeface="Calibri" charset="0"/>
                <a:ea typeface="Calibri" charset="0"/>
                <a:cs typeface="Calibri" charset="0"/>
              </a:rPr>
              <a:t>Clientes esperando ser atendidos o esperando por información en el teléfono.</a:t>
            </a:r>
          </a:p>
          <a:p>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31</a:t>
            </a:fld>
            <a:endParaRPr lang="es-ES" dirty="0"/>
          </a:p>
        </p:txBody>
      </p:sp>
    </p:spTree>
    <p:extLst>
      <p:ext uri="{BB962C8B-B14F-4D97-AF65-F5344CB8AC3E}">
        <p14:creationId xmlns:p14="http://schemas.microsoft.com/office/powerpoint/2010/main" val="6030715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b="1" dirty="0"/>
              <a:t>Desperdicio de Movimiento: </a:t>
            </a:r>
            <a:r>
              <a:rPr lang="es-ES" dirty="0"/>
              <a:t>Es cualquier movimiento del personal que no agregue valor al producto. Ejemplos:</a:t>
            </a:r>
          </a:p>
          <a:p>
            <a:endParaRPr lang="es-E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PE" sz="1200" dirty="0">
                <a:solidFill>
                  <a:schemeClr val="tx1"/>
                </a:solidFill>
                <a:latin typeface="Calibri" charset="0"/>
                <a:ea typeface="Calibri" charset="0"/>
                <a:cs typeface="Calibri" charset="0"/>
              </a:rPr>
              <a:t>Personas en la empresa subiendo y bajando por documentos, buscando, organizando, escogiendo, agachándose, etc.</a:t>
            </a:r>
          </a:p>
          <a:p>
            <a:pPr marL="171450" indent="-171450">
              <a:buClr>
                <a:srgbClr val="EE4639"/>
              </a:buClr>
              <a:buFont typeface="Arial" panose="020B0604020202020204" pitchFamily="34" charset="0"/>
              <a:buChar char="•"/>
            </a:pPr>
            <a:r>
              <a:rPr lang="es-ES" sz="1200" dirty="0">
                <a:latin typeface="Calibri" charset="0"/>
                <a:ea typeface="Calibri" charset="0"/>
                <a:cs typeface="Calibri" charset="0"/>
              </a:rPr>
              <a:t>Movimientos humanos que no son necesarios, como Ir de un punto a otro para una sola tarea.</a:t>
            </a:r>
          </a:p>
          <a:p>
            <a:pPr marL="171450" indent="-171450">
              <a:buClr>
                <a:srgbClr val="EE4639"/>
              </a:buClr>
              <a:buFont typeface="Arial" panose="020B0604020202020204" pitchFamily="34" charset="0"/>
              <a:buChar char="•"/>
            </a:pPr>
            <a:r>
              <a:rPr lang="es-ES" sz="1200" dirty="0">
                <a:latin typeface="Calibri" charset="0"/>
                <a:ea typeface="Calibri" charset="0"/>
                <a:cs typeface="Calibri" charset="0"/>
              </a:rPr>
              <a:t>Mucho tiempo empleado en localizar materiales</a:t>
            </a:r>
          </a:p>
          <a:p>
            <a:pPr marL="171450" indent="-171450">
              <a:buClr>
                <a:srgbClr val="EE4639"/>
              </a:buClr>
              <a:buFont typeface="Arial" panose="020B0604020202020204" pitchFamily="34" charset="0"/>
              <a:buChar char="•"/>
            </a:pPr>
            <a:r>
              <a:rPr lang="es-ES" sz="1200" dirty="0">
                <a:latin typeface="Calibri" charset="0"/>
                <a:ea typeface="Calibri" charset="0"/>
                <a:cs typeface="Calibri" charset="0"/>
              </a:rPr>
              <a:t>Esfuerzo por alcanzar las herramientas o materiales</a:t>
            </a:r>
            <a:endParaRPr lang="es-PE" sz="1200" dirty="0">
              <a:latin typeface="Calibri" charset="0"/>
              <a:ea typeface="Calibri" charset="0"/>
              <a:cs typeface="Calibri"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PE" sz="1200" dirty="0">
              <a:solidFill>
                <a:schemeClr val="tx1"/>
              </a:solidFill>
              <a:latin typeface="Calibri" charset="0"/>
              <a:ea typeface="Calibri" charset="0"/>
              <a:cs typeface="Calibri" charset="0"/>
            </a:endParaRPr>
          </a:p>
          <a:p>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32</a:t>
            </a:fld>
            <a:endParaRPr lang="es-ES" dirty="0"/>
          </a:p>
        </p:txBody>
      </p:sp>
    </p:spTree>
    <p:extLst>
      <p:ext uri="{BB962C8B-B14F-4D97-AF65-F5344CB8AC3E}">
        <p14:creationId xmlns:p14="http://schemas.microsoft.com/office/powerpoint/2010/main" val="34433114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normAutofit fontScale="92500" lnSpcReduction="20000"/>
          </a:bodyPr>
          <a:lstStyle/>
          <a:p>
            <a:r>
              <a:rPr lang="es-ES" b="1" dirty="0"/>
              <a:t>Desperdicio de Transporte: </a:t>
            </a:r>
            <a:r>
              <a:rPr lang="es-ES" dirty="0"/>
              <a:t>Implica el movimiento de materiales que no agrega valor al producto. Ejemplo:</a:t>
            </a:r>
          </a:p>
          <a:p>
            <a:endParaRPr lang="es-ES" dirty="0"/>
          </a:p>
          <a:p>
            <a:pPr marL="266700" lvl="1" indent="-176213" algn="l" defTabSz="977900">
              <a:lnSpc>
                <a:spcPct val="90000"/>
              </a:lnSpc>
              <a:spcBef>
                <a:spcPct val="0"/>
              </a:spcBef>
              <a:spcAft>
                <a:spcPts val="0"/>
              </a:spcAft>
              <a:buClr>
                <a:srgbClr val="00B1C3"/>
              </a:buClr>
              <a:buFont typeface="Arial" charset="0"/>
              <a:buChar char="•"/>
              <a:tabLst/>
            </a:pPr>
            <a:r>
              <a:rPr lang="es-PE" sz="1600" kern="1200" dirty="0">
                <a:solidFill>
                  <a:schemeClr val="tx1"/>
                </a:solidFill>
                <a:latin typeface="Calibri" charset="0"/>
                <a:ea typeface="Calibri" charset="0"/>
                <a:cs typeface="Calibri" charset="0"/>
              </a:rPr>
              <a:t>Mover trabajo en proceso de un lado a otro, incluso cuando son distancias cortas.</a:t>
            </a:r>
            <a:endParaRPr lang="es-PE" sz="1600" dirty="0">
              <a:solidFill>
                <a:schemeClr val="tx1"/>
              </a:solidFill>
              <a:latin typeface="Calibri" charset="0"/>
              <a:ea typeface="Calibri" charset="0"/>
              <a:cs typeface="Calibri" charset="0"/>
            </a:endParaRPr>
          </a:p>
          <a:p>
            <a:pPr marL="266700" lvl="1" indent="-176213" algn="l" defTabSz="977900">
              <a:lnSpc>
                <a:spcPct val="90000"/>
              </a:lnSpc>
              <a:spcBef>
                <a:spcPct val="0"/>
              </a:spcBef>
              <a:spcAft>
                <a:spcPts val="0"/>
              </a:spcAft>
              <a:buClr>
                <a:srgbClr val="00B1C3"/>
              </a:buClr>
              <a:buFont typeface="Arial" charset="0"/>
              <a:buChar char="•"/>
              <a:tabLst/>
            </a:pPr>
            <a:r>
              <a:rPr lang="es-PE" sz="1600" kern="1200" dirty="0">
                <a:solidFill>
                  <a:schemeClr val="tx1"/>
                </a:solidFill>
                <a:latin typeface="Calibri" charset="0"/>
                <a:ea typeface="Calibri" charset="0"/>
                <a:cs typeface="Calibri" charset="0"/>
              </a:rPr>
              <a:t>Mover materiales, partes o producto terminado hacia y desde el almacenamiento.</a:t>
            </a:r>
          </a:p>
          <a:p>
            <a:pPr marL="266700" lvl="1" indent="-176213" algn="l" defTabSz="977900">
              <a:lnSpc>
                <a:spcPct val="90000"/>
              </a:lnSpc>
              <a:spcBef>
                <a:spcPct val="0"/>
              </a:spcBef>
              <a:spcAft>
                <a:spcPts val="0"/>
              </a:spcAft>
              <a:buClr>
                <a:srgbClr val="00B1C3"/>
              </a:buClr>
              <a:buFont typeface="Arial" charset="0"/>
              <a:buChar char="•"/>
              <a:tabLst/>
            </a:pPr>
            <a:r>
              <a:rPr lang="es-ES" sz="1600" kern="1200" dirty="0">
                <a:solidFill>
                  <a:schemeClr val="tx1"/>
                </a:solidFill>
                <a:latin typeface="Calibri" charset="0"/>
                <a:ea typeface="Calibri" charset="0"/>
                <a:cs typeface="Calibri" charset="0"/>
              </a:rPr>
              <a:t>M</a:t>
            </a:r>
            <a:r>
              <a:rPr lang="es-PE" sz="1600" kern="1200" dirty="0" err="1">
                <a:solidFill>
                  <a:schemeClr val="tx1"/>
                </a:solidFill>
                <a:latin typeface="Calibri" charset="0"/>
                <a:ea typeface="Calibri" charset="0"/>
                <a:cs typeface="Calibri" charset="0"/>
              </a:rPr>
              <a:t>ovimiento</a:t>
            </a:r>
            <a:r>
              <a:rPr lang="es-PE" sz="1600" kern="1200" dirty="0">
                <a:solidFill>
                  <a:schemeClr val="tx1"/>
                </a:solidFill>
                <a:latin typeface="Calibri" charset="0"/>
                <a:ea typeface="Calibri" charset="0"/>
                <a:cs typeface="Calibri" charset="0"/>
              </a:rPr>
              <a:t> de materiales utilizando carretillas, montacargas o los brazos y piernas de las personas.</a:t>
            </a:r>
          </a:p>
          <a:p>
            <a:pPr marL="266700" lvl="1" indent="-176213" algn="l" defTabSz="977900">
              <a:lnSpc>
                <a:spcPct val="90000"/>
              </a:lnSpc>
              <a:spcBef>
                <a:spcPct val="0"/>
              </a:spcBef>
              <a:spcAft>
                <a:spcPts val="0"/>
              </a:spcAft>
              <a:buClr>
                <a:srgbClr val="00B1C3"/>
              </a:buClr>
              <a:buFont typeface="Arial" charset="0"/>
              <a:buChar char="•"/>
              <a:tabLst/>
            </a:pPr>
            <a:r>
              <a:rPr lang="es-ES" sz="1600" kern="1200" dirty="0">
                <a:solidFill>
                  <a:schemeClr val="tx1"/>
                </a:solidFill>
                <a:latin typeface="Calibri" charset="0"/>
                <a:ea typeface="Calibri" charset="0"/>
                <a:cs typeface="Calibri" charset="0"/>
              </a:rPr>
              <a:t>L</a:t>
            </a:r>
            <a:r>
              <a:rPr lang="es-PE" sz="1600" kern="1200" dirty="0">
                <a:solidFill>
                  <a:schemeClr val="tx1"/>
                </a:solidFill>
                <a:latin typeface="Calibri" charset="0"/>
                <a:ea typeface="Calibri" charset="0"/>
                <a:cs typeface="Calibri" charset="0"/>
              </a:rPr>
              <a:t>as cintas transportadoras también pueden ser un ejemplo de desperdicio de transporte cuando no se usa de forma eficiente, ya que ocupa espacio y energía para funcionar.</a:t>
            </a:r>
          </a:p>
          <a:p>
            <a:pPr marL="90487" lvl="1" indent="0" algn="l" defTabSz="977900">
              <a:lnSpc>
                <a:spcPct val="90000"/>
              </a:lnSpc>
              <a:spcBef>
                <a:spcPct val="0"/>
              </a:spcBef>
              <a:spcAft>
                <a:spcPts val="0"/>
              </a:spcAft>
              <a:buClr>
                <a:srgbClr val="00B1C3"/>
              </a:buClr>
              <a:buFont typeface="Arial" charset="0"/>
              <a:buNone/>
              <a:tabLst/>
            </a:pPr>
            <a:endParaRPr lang="es-ES" sz="1600" kern="1200" dirty="0">
              <a:solidFill>
                <a:schemeClr val="tx1"/>
              </a:solidFill>
              <a:latin typeface="Calibri" charset="0"/>
              <a:ea typeface="Calibri" charset="0"/>
              <a:cs typeface="Calibri" charset="0"/>
            </a:endParaRPr>
          </a:p>
          <a:p>
            <a:pPr marL="90487" lvl="1" indent="0" algn="l" defTabSz="977900">
              <a:lnSpc>
                <a:spcPct val="90000"/>
              </a:lnSpc>
              <a:spcBef>
                <a:spcPct val="0"/>
              </a:spcBef>
              <a:spcAft>
                <a:spcPts val="0"/>
              </a:spcAft>
              <a:buClr>
                <a:srgbClr val="00B1C3"/>
              </a:buClr>
              <a:buFont typeface="Arial" charset="0"/>
              <a:buNone/>
              <a:tabLst/>
            </a:pPr>
            <a:r>
              <a:rPr lang="es-ES" sz="1600" kern="1200" dirty="0">
                <a:solidFill>
                  <a:schemeClr val="tx1"/>
                </a:solidFill>
                <a:latin typeface="Calibri" charset="0"/>
                <a:ea typeface="Calibri" charset="0"/>
                <a:cs typeface="Calibri" charset="0"/>
              </a:rPr>
              <a:t>Otros ejemplos:</a:t>
            </a:r>
          </a:p>
          <a:p>
            <a:pPr marL="376237" lvl="1" indent="-285750" algn="l" defTabSz="977900">
              <a:lnSpc>
                <a:spcPct val="90000"/>
              </a:lnSpc>
              <a:spcBef>
                <a:spcPct val="0"/>
              </a:spcBef>
              <a:spcAft>
                <a:spcPts val="0"/>
              </a:spcAft>
              <a:buClr>
                <a:srgbClr val="00B1C3"/>
              </a:buClr>
              <a:buFont typeface="Arial" panose="020B0604020202020204" pitchFamily="34" charset="0"/>
              <a:buChar char="•"/>
              <a:tabLst/>
            </a:pPr>
            <a:r>
              <a:rPr lang="es-ES" sz="1600" kern="1200" dirty="0">
                <a:solidFill>
                  <a:schemeClr val="tx1"/>
                </a:solidFill>
                <a:latin typeface="Calibri" charset="0"/>
                <a:ea typeface="Calibri" charset="0"/>
                <a:cs typeface="Calibri" charset="0"/>
              </a:rPr>
              <a:t>Llevar productos terminados a almacenar (aquí hay 5 tipos de desperdicio: transporte, inventario y sobreproducción, Movimiento y esperas)</a:t>
            </a:r>
          </a:p>
          <a:p>
            <a:pPr marL="376237" lvl="1" indent="-285750" algn="l" defTabSz="977900">
              <a:lnSpc>
                <a:spcPct val="90000"/>
              </a:lnSpc>
              <a:spcBef>
                <a:spcPct val="0"/>
              </a:spcBef>
              <a:spcAft>
                <a:spcPts val="0"/>
              </a:spcAft>
              <a:buClr>
                <a:srgbClr val="00B1C3"/>
              </a:buClr>
              <a:buFont typeface="Arial" panose="020B0604020202020204" pitchFamily="34" charset="0"/>
              <a:buChar char="•"/>
              <a:tabLst/>
            </a:pPr>
            <a:r>
              <a:rPr lang="es-ES" sz="1600" kern="1200" dirty="0">
                <a:solidFill>
                  <a:schemeClr val="tx1"/>
                </a:solidFill>
                <a:latin typeface="Calibri" charset="0"/>
                <a:ea typeface="Calibri" charset="0"/>
                <a:cs typeface="Calibri" charset="0"/>
              </a:rPr>
              <a:t>Llevar trabajo que está en proceso al siguiente paso (Aquí hay 3 tipos de desperdicio de transporte, movimiento y espera).</a:t>
            </a:r>
          </a:p>
          <a:p>
            <a:pPr marL="376237" marR="0" lvl="1" indent="-285750" algn="l" defTabSz="977900" rtl="0" eaLnBrk="1" fontAlgn="auto" latinLnBrk="0" hangingPunct="1">
              <a:lnSpc>
                <a:spcPct val="90000"/>
              </a:lnSpc>
              <a:spcBef>
                <a:spcPct val="0"/>
              </a:spcBef>
              <a:spcAft>
                <a:spcPts val="0"/>
              </a:spcAft>
              <a:buClr>
                <a:srgbClr val="00B1C3"/>
              </a:buClr>
              <a:buSzTx/>
              <a:buFont typeface="Arial" panose="020B0604020202020204" pitchFamily="34" charset="0"/>
              <a:buChar char="•"/>
              <a:tabLst/>
              <a:defRPr/>
            </a:pPr>
            <a:r>
              <a:rPr lang="es-ES" sz="1600" kern="1200" dirty="0">
                <a:solidFill>
                  <a:schemeClr val="tx1"/>
                </a:solidFill>
                <a:latin typeface="Calibri" charset="0"/>
                <a:ea typeface="Calibri" charset="0"/>
                <a:cs typeface="Calibri" charset="0"/>
              </a:rPr>
              <a:t>Llevar piezas o circular documentos en la oficina (Aquí hay 3 tipos de desperdicio de transporte, movimiento y espera).</a:t>
            </a:r>
          </a:p>
          <a:p>
            <a:pPr marL="376237" marR="0" lvl="1" indent="-285750" algn="l" defTabSz="977900" rtl="0" eaLnBrk="1" fontAlgn="auto" latinLnBrk="0" hangingPunct="1">
              <a:lnSpc>
                <a:spcPct val="90000"/>
              </a:lnSpc>
              <a:spcBef>
                <a:spcPct val="0"/>
              </a:spcBef>
              <a:spcAft>
                <a:spcPts val="0"/>
              </a:spcAft>
              <a:buClr>
                <a:srgbClr val="00B1C3"/>
              </a:buClr>
              <a:buSzTx/>
              <a:buFont typeface="Arial" panose="020B0604020202020204" pitchFamily="34" charset="0"/>
              <a:buChar char="•"/>
              <a:tabLst/>
              <a:defRPr/>
            </a:pPr>
            <a:r>
              <a:rPr lang="es-ES" sz="1600" kern="1200" dirty="0">
                <a:solidFill>
                  <a:schemeClr val="tx1"/>
                </a:solidFill>
                <a:latin typeface="Calibri" charset="0"/>
                <a:ea typeface="Calibri" charset="0"/>
                <a:cs typeface="Calibri" charset="0"/>
              </a:rPr>
              <a:t>Llevar elementos a control de calidad (Aquí hay 3 tipos de desperdicio de transporte, movimiento y espera).</a:t>
            </a:r>
          </a:p>
          <a:p>
            <a:pPr marL="376237" lvl="1" indent="-285750" algn="l" defTabSz="977900">
              <a:lnSpc>
                <a:spcPct val="90000"/>
              </a:lnSpc>
              <a:spcBef>
                <a:spcPct val="0"/>
              </a:spcBef>
              <a:spcAft>
                <a:spcPts val="0"/>
              </a:spcAft>
              <a:buClr>
                <a:srgbClr val="00B1C3"/>
              </a:buClr>
              <a:buFont typeface="Arial" panose="020B0604020202020204" pitchFamily="34" charset="0"/>
              <a:buChar char="•"/>
              <a:tabLst/>
            </a:pPr>
            <a:endParaRPr lang="es-ES" sz="1600" kern="1200" dirty="0">
              <a:solidFill>
                <a:schemeClr val="tx1"/>
              </a:solidFill>
              <a:latin typeface="Calibri" charset="0"/>
              <a:ea typeface="Calibri" charset="0"/>
              <a:cs typeface="Calibri" charset="0"/>
            </a:endParaRPr>
          </a:p>
          <a:p>
            <a:pPr marL="90487" lvl="1" indent="0" algn="l" defTabSz="977900">
              <a:lnSpc>
                <a:spcPct val="90000"/>
              </a:lnSpc>
              <a:spcBef>
                <a:spcPct val="0"/>
              </a:spcBef>
              <a:spcAft>
                <a:spcPts val="0"/>
              </a:spcAft>
              <a:buClr>
                <a:srgbClr val="00B1C3"/>
              </a:buClr>
              <a:buFont typeface="Arial" charset="0"/>
              <a:buNone/>
              <a:tabLst/>
            </a:pPr>
            <a:endParaRPr lang="es-PE" sz="1600" kern="1200" dirty="0">
              <a:solidFill>
                <a:schemeClr val="tx1"/>
              </a:solidFill>
              <a:latin typeface="Calibri" charset="0"/>
              <a:ea typeface="Calibri" charset="0"/>
              <a:cs typeface="Calibri" charset="0"/>
            </a:endParaRPr>
          </a:p>
          <a:p>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33</a:t>
            </a:fld>
            <a:endParaRPr lang="es-ES" dirty="0"/>
          </a:p>
        </p:txBody>
      </p:sp>
    </p:spTree>
    <p:extLst>
      <p:ext uri="{BB962C8B-B14F-4D97-AF65-F5344CB8AC3E}">
        <p14:creationId xmlns:p14="http://schemas.microsoft.com/office/powerpoint/2010/main" val="22932970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b="1" dirty="0"/>
              <a:t>Desperdicio de Sobreproducción: </a:t>
            </a:r>
            <a:r>
              <a:rPr lang="es-ES" dirty="0"/>
              <a:t>Ocurre cuando generamos más producto del que el cliente (o el siguiente proceso) necesita en ese momento. </a:t>
            </a:r>
            <a:r>
              <a:rPr lang="es-PE" sz="1200" dirty="0">
                <a:latin typeface="Calibri" charset="0"/>
                <a:ea typeface="Calibri" charset="0"/>
                <a:cs typeface="Calibri" charset="0"/>
              </a:rPr>
              <a:t>Es la causa de la mayoría de los otros desperdicios. </a:t>
            </a:r>
            <a:r>
              <a:rPr lang="es-ES" dirty="0"/>
              <a:t>Ejemplo:</a:t>
            </a:r>
          </a:p>
          <a:p>
            <a:endParaRPr lang="es-ES" dirty="0"/>
          </a:p>
          <a:p>
            <a:pPr marL="285750" lvl="1" indent="-195263" defTabSz="814884">
              <a:lnSpc>
                <a:spcPct val="100000"/>
              </a:lnSpc>
              <a:spcBef>
                <a:spcPct val="0"/>
              </a:spcBef>
              <a:spcAft>
                <a:spcPts val="0"/>
              </a:spcAft>
              <a:buClr>
                <a:srgbClr val="99C652"/>
              </a:buClr>
              <a:buFont typeface="Arial" charset="0"/>
              <a:buChar char="•"/>
              <a:tabLst/>
            </a:pPr>
            <a:r>
              <a:rPr lang="es-PE" sz="1600" dirty="0">
                <a:latin typeface="Calibri" charset="0"/>
                <a:ea typeface="Calibri" charset="0"/>
                <a:cs typeface="Calibri" charset="0"/>
              </a:rPr>
              <a:t>Procesar artículos mas temprano o en mayores cantidades que las requeridas por el cliente (Mayor probabilidad de retrabajo/reproceso y esperas debido a fallas o errores).</a:t>
            </a:r>
          </a:p>
          <a:p>
            <a:pPr marL="285750" lvl="1" indent="-195263" defTabSz="814884">
              <a:lnSpc>
                <a:spcPct val="100000"/>
              </a:lnSpc>
              <a:spcBef>
                <a:spcPct val="0"/>
              </a:spcBef>
              <a:spcAft>
                <a:spcPts val="0"/>
              </a:spcAft>
              <a:buClr>
                <a:srgbClr val="99C652"/>
              </a:buClr>
              <a:buFont typeface="Arial" charset="0"/>
              <a:buChar char="•"/>
              <a:tabLst/>
            </a:pPr>
            <a:r>
              <a:rPr lang="es-ES" sz="1400" dirty="0">
                <a:latin typeface="Calibri" charset="0"/>
                <a:ea typeface="Calibri" charset="0"/>
                <a:cs typeface="Calibri" charset="0"/>
              </a:rPr>
              <a:t>Fabricar productos que no fueron ordenados (desperdicio de inventario, Movimientos, transporte)</a:t>
            </a:r>
          </a:p>
          <a:p>
            <a:pPr marL="285750" lvl="1" indent="-195263" defTabSz="814884">
              <a:lnSpc>
                <a:spcPct val="100000"/>
              </a:lnSpc>
              <a:spcBef>
                <a:spcPct val="0"/>
              </a:spcBef>
              <a:spcAft>
                <a:spcPts val="0"/>
              </a:spcAft>
              <a:buClr>
                <a:srgbClr val="99C652"/>
              </a:buClr>
              <a:buFont typeface="Arial" charset="0"/>
              <a:buChar char="•"/>
              <a:tabLst/>
            </a:pPr>
            <a:r>
              <a:rPr lang="es-ES" sz="1400" dirty="0">
                <a:latin typeface="Calibri" charset="0"/>
                <a:ea typeface="Calibri" charset="0"/>
                <a:cs typeface="Calibri" charset="0"/>
              </a:rPr>
              <a:t>Fabricar de acuerdo con la capacidad de la línea y no de acuerdo con la demanda del cliente</a:t>
            </a:r>
          </a:p>
          <a:p>
            <a:pPr marL="285750" lvl="1" indent="-195263" defTabSz="814884">
              <a:lnSpc>
                <a:spcPct val="100000"/>
              </a:lnSpc>
              <a:spcBef>
                <a:spcPct val="0"/>
              </a:spcBef>
              <a:spcAft>
                <a:spcPts val="0"/>
              </a:spcAft>
              <a:buClr>
                <a:srgbClr val="99C652"/>
              </a:buClr>
              <a:buFont typeface="Arial" charset="0"/>
              <a:buChar char="•"/>
              <a:tabLst/>
            </a:pPr>
            <a:r>
              <a:rPr lang="es-ES" sz="1400" dirty="0">
                <a:latin typeface="Calibri" charset="0"/>
                <a:ea typeface="Calibri" charset="0"/>
                <a:cs typeface="Calibri" charset="0"/>
              </a:rPr>
              <a:t>Visitar dos veces al cliente para hacer un solo servicio (desperdicio de habilidades)</a:t>
            </a:r>
            <a:endParaRPr lang="es-PE" sz="1400" dirty="0">
              <a:latin typeface="Calibri" charset="0"/>
              <a:ea typeface="Calibri" charset="0"/>
              <a:cs typeface="Calibri" charset="0"/>
            </a:endParaRPr>
          </a:p>
          <a:p>
            <a:pPr marL="285750" lvl="1" indent="-195263" defTabSz="814884">
              <a:lnSpc>
                <a:spcPct val="100000"/>
              </a:lnSpc>
              <a:spcBef>
                <a:spcPct val="0"/>
              </a:spcBef>
              <a:spcAft>
                <a:spcPts val="0"/>
              </a:spcAft>
              <a:buClr>
                <a:srgbClr val="99C652"/>
              </a:buClr>
              <a:buFont typeface="Arial" charset="0"/>
              <a:buChar char="•"/>
              <a:tabLst/>
            </a:pPr>
            <a:endParaRPr lang="es-PE" sz="1600" dirty="0">
              <a:latin typeface="Calibri" charset="0"/>
              <a:ea typeface="Calibri" charset="0"/>
              <a:cs typeface="Calibri" charset="0"/>
            </a:endParaRPr>
          </a:p>
          <a:p>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34</a:t>
            </a:fld>
            <a:endParaRPr lang="es-ES" dirty="0"/>
          </a:p>
        </p:txBody>
      </p:sp>
    </p:spTree>
    <p:extLst>
      <p:ext uri="{BB962C8B-B14F-4D97-AF65-F5344CB8AC3E}">
        <p14:creationId xmlns:p14="http://schemas.microsoft.com/office/powerpoint/2010/main" val="5770442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b="1" dirty="0"/>
              <a:t>Desperdicio de Habilidades: </a:t>
            </a:r>
            <a:r>
              <a:rPr lang="es-ES" dirty="0"/>
              <a:t>Relacionado con la efectividad en el uso del capital humano. Ejemplo:</a:t>
            </a:r>
          </a:p>
          <a:p>
            <a:endParaRPr lang="es-ES" dirty="0"/>
          </a:p>
          <a:p>
            <a:pPr marL="268288" lvl="1" indent="-177800" defTabSz="814884">
              <a:lnSpc>
                <a:spcPct val="90000"/>
              </a:lnSpc>
              <a:spcBef>
                <a:spcPct val="0"/>
              </a:spcBef>
              <a:spcAft>
                <a:spcPts val="0"/>
              </a:spcAft>
              <a:buClr>
                <a:schemeClr val="accent5">
                  <a:lumMod val="50000"/>
                </a:schemeClr>
              </a:buClr>
              <a:buFont typeface="Arial" charset="0"/>
              <a:buChar char="•"/>
              <a:tabLst/>
            </a:pPr>
            <a:r>
              <a:rPr lang="es-PE" sz="1600" dirty="0">
                <a:latin typeface="Calibri" charset="0"/>
                <a:ea typeface="Calibri" charset="0"/>
                <a:cs typeface="Calibri" charset="0"/>
              </a:rPr>
              <a:t>No utilizar la creatividad e inteligencia de la fuerza de trabajo para eliminar desperdicios.</a:t>
            </a:r>
          </a:p>
          <a:p>
            <a:pPr marL="268288" lvl="1" indent="-177800" defTabSz="814884">
              <a:lnSpc>
                <a:spcPct val="90000"/>
              </a:lnSpc>
              <a:spcBef>
                <a:spcPct val="0"/>
              </a:spcBef>
              <a:spcAft>
                <a:spcPts val="0"/>
              </a:spcAft>
              <a:buClr>
                <a:schemeClr val="accent5">
                  <a:lumMod val="50000"/>
                </a:schemeClr>
              </a:buClr>
              <a:buFont typeface="Arial" charset="0"/>
              <a:buChar char="•"/>
              <a:tabLst/>
            </a:pPr>
            <a:r>
              <a:rPr lang="es-PE" sz="1600" dirty="0">
                <a:latin typeface="Calibri" charset="0"/>
                <a:ea typeface="Calibri" charset="0"/>
                <a:cs typeface="Calibri" charset="0"/>
              </a:rPr>
              <a:t>Por falta de capacitación, hacerles perder tiempo, ideas, oportunidades de mejoramiento, etc.</a:t>
            </a:r>
          </a:p>
          <a:p>
            <a:pPr marL="268288" lvl="1" indent="-177800" defTabSz="814884">
              <a:lnSpc>
                <a:spcPct val="90000"/>
              </a:lnSpc>
              <a:spcBef>
                <a:spcPct val="0"/>
              </a:spcBef>
              <a:spcAft>
                <a:spcPts val="0"/>
              </a:spcAft>
              <a:buClr>
                <a:schemeClr val="accent5">
                  <a:lumMod val="50000"/>
                </a:schemeClr>
              </a:buClr>
              <a:buFont typeface="Arial" charset="0"/>
              <a:buChar char="•"/>
              <a:tabLst/>
            </a:pPr>
            <a:r>
              <a:rPr lang="es-ES" sz="1600" dirty="0">
                <a:latin typeface="Calibri" charset="0"/>
                <a:ea typeface="Calibri" charset="0"/>
                <a:cs typeface="Calibri" charset="0"/>
              </a:rPr>
              <a:t>No dar participación a la gente</a:t>
            </a:r>
          </a:p>
          <a:p>
            <a:pPr marL="268288" lvl="1" indent="-177800" defTabSz="814884">
              <a:lnSpc>
                <a:spcPct val="90000"/>
              </a:lnSpc>
              <a:spcBef>
                <a:spcPct val="0"/>
              </a:spcBef>
              <a:spcAft>
                <a:spcPts val="0"/>
              </a:spcAft>
              <a:buClr>
                <a:schemeClr val="accent5">
                  <a:lumMod val="50000"/>
                </a:schemeClr>
              </a:buClr>
              <a:buFont typeface="Arial" charset="0"/>
              <a:buChar char="•"/>
              <a:tabLst/>
            </a:pPr>
            <a:r>
              <a:rPr lang="es-ES" sz="1600" dirty="0">
                <a:latin typeface="Calibri" charset="0"/>
                <a:ea typeface="Calibri" charset="0"/>
                <a:cs typeface="Calibri" charset="0"/>
              </a:rPr>
              <a:t>Desconocimiento del potencial y habilidades de los colaboradores</a:t>
            </a:r>
          </a:p>
          <a:p>
            <a:pPr marL="268288" lvl="1" indent="-177800" defTabSz="814884">
              <a:lnSpc>
                <a:spcPct val="90000"/>
              </a:lnSpc>
              <a:spcBef>
                <a:spcPct val="0"/>
              </a:spcBef>
              <a:spcAft>
                <a:spcPts val="0"/>
              </a:spcAft>
              <a:buClr>
                <a:schemeClr val="accent5">
                  <a:lumMod val="50000"/>
                </a:schemeClr>
              </a:buClr>
              <a:buFont typeface="Arial" charset="0"/>
              <a:buChar char="•"/>
              <a:tabLst/>
            </a:pPr>
            <a:r>
              <a:rPr lang="es-ES" sz="1600" dirty="0">
                <a:latin typeface="Calibri" charset="0"/>
                <a:ea typeface="Calibri" charset="0"/>
                <a:cs typeface="Calibri" charset="0"/>
              </a:rPr>
              <a:t>Desinterés en las actividades propias, no tomar decisiones.</a:t>
            </a:r>
            <a:endParaRPr lang="es-PE" sz="1600" dirty="0">
              <a:latin typeface="Calibri" charset="0"/>
              <a:ea typeface="Calibri" charset="0"/>
              <a:cs typeface="Calibri" charset="0"/>
            </a:endParaRPr>
          </a:p>
          <a:p>
            <a:pPr marL="268288" lvl="1" indent="-177800" defTabSz="814884">
              <a:lnSpc>
                <a:spcPct val="90000"/>
              </a:lnSpc>
              <a:spcBef>
                <a:spcPct val="0"/>
              </a:spcBef>
              <a:spcAft>
                <a:spcPts val="0"/>
              </a:spcAft>
              <a:buClr>
                <a:schemeClr val="accent5">
                  <a:lumMod val="50000"/>
                </a:schemeClr>
              </a:buClr>
              <a:buFont typeface="Arial" charset="0"/>
              <a:buChar char="•"/>
              <a:tabLst/>
            </a:pPr>
            <a:endParaRPr lang="es-ES" sz="1600" dirty="0">
              <a:latin typeface="Calibri" charset="0"/>
              <a:ea typeface="Calibri" charset="0"/>
              <a:cs typeface="Calibri" charset="0"/>
            </a:endParaRPr>
          </a:p>
          <a:p>
            <a:pPr marL="268288" lvl="1" indent="-177800" defTabSz="814884">
              <a:lnSpc>
                <a:spcPct val="90000"/>
              </a:lnSpc>
              <a:spcBef>
                <a:spcPct val="0"/>
              </a:spcBef>
              <a:spcAft>
                <a:spcPts val="0"/>
              </a:spcAft>
              <a:buClr>
                <a:schemeClr val="accent5">
                  <a:lumMod val="50000"/>
                </a:schemeClr>
              </a:buClr>
              <a:buFont typeface="Arial" charset="0"/>
              <a:buChar char="•"/>
              <a:tabLst/>
            </a:pPr>
            <a:endParaRPr lang="es-PE" sz="1600" dirty="0">
              <a:latin typeface="Calibri" charset="0"/>
              <a:ea typeface="Calibri" charset="0"/>
              <a:cs typeface="Calibri" charset="0"/>
            </a:endParaRPr>
          </a:p>
          <a:p>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35</a:t>
            </a:fld>
            <a:endParaRPr lang="es-ES" dirty="0"/>
          </a:p>
        </p:txBody>
      </p:sp>
    </p:spTree>
    <p:extLst>
      <p:ext uri="{BB962C8B-B14F-4D97-AF65-F5344CB8AC3E}">
        <p14:creationId xmlns:p14="http://schemas.microsoft.com/office/powerpoint/2010/main" val="21032885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36</a:t>
            </a:fld>
            <a:endParaRPr lang="es-ES" dirty="0"/>
          </a:p>
        </p:txBody>
      </p:sp>
    </p:spTree>
    <p:extLst>
      <p:ext uri="{BB962C8B-B14F-4D97-AF65-F5344CB8AC3E}">
        <p14:creationId xmlns:p14="http://schemas.microsoft.com/office/powerpoint/2010/main" val="15079903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normAutofit/>
          </a:bodyPr>
          <a:lstStyle/>
          <a:p>
            <a:r>
              <a:rPr lang="es-ES" b="1" dirty="0"/>
              <a:t>Ejemplo 1:</a:t>
            </a:r>
            <a:r>
              <a:rPr lang="es-ES" dirty="0"/>
              <a:t> En una línea de ensamblaje, se puede organizar el espacio de trabajo para que las piezas fluyan de una estación a la siguiente sin tener que recorrer distancias innecesarias. Esto no solo reduce el tiempo de producción, sino que también puede disminuir la necesidad de espacio de almacenamiento intermedio.</a:t>
            </a:r>
          </a:p>
          <a:p>
            <a:endParaRPr lang="es-ES" dirty="0"/>
          </a:p>
          <a:p>
            <a:r>
              <a:rPr lang="es-ES" b="1" dirty="0"/>
              <a:t>Ejemplo 2: </a:t>
            </a:r>
            <a:r>
              <a:rPr lang="es-ES" dirty="0"/>
              <a:t>un fabricante de automóviles podría trabajar estrechamente con su proveedor de piezas para asegurarse de que las piezas cumplen con las especificaciones exactas requeridas para un modelo específico de automóvil.</a:t>
            </a:r>
          </a:p>
          <a:p>
            <a:endParaRPr lang="es-ES" dirty="0"/>
          </a:p>
          <a:p>
            <a:r>
              <a:rPr lang="es-ES" b="1" dirty="0"/>
              <a:t>Ejemplo 3: </a:t>
            </a:r>
            <a:r>
              <a:rPr lang="es-ES" dirty="0"/>
              <a:t>un fabricante podría ofrecer formación en técnicas Lean a sus proveedores para ayudarles a eliminar el desperdicio y mejorar la eficiencia en sus propios procesos.</a:t>
            </a:r>
          </a:p>
          <a:p>
            <a:endParaRPr lang="es-ES"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37</a:t>
            </a:fld>
            <a:endParaRPr lang="es-ES" dirty="0"/>
          </a:p>
        </p:txBody>
      </p:sp>
    </p:spTree>
    <p:extLst>
      <p:ext uri="{BB962C8B-B14F-4D97-AF65-F5344CB8AC3E}">
        <p14:creationId xmlns:p14="http://schemas.microsoft.com/office/powerpoint/2010/main" val="11056584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normAutofit/>
          </a:bodyPr>
          <a:lstStyle/>
          <a:p>
            <a:r>
              <a:rPr lang="es-ES" b="1" dirty="0"/>
              <a:t>Ejemplo: </a:t>
            </a:r>
            <a:r>
              <a:rPr lang="es-ES" dirty="0"/>
              <a:t>Un operario en una línea de producción podría tener la autoridad para detener la línea si detecta un problema de calidad, o podría estar involucrado en equipos de mejora continua para sugerir formas de optimizar el proceso.</a:t>
            </a:r>
          </a:p>
          <a:p>
            <a:endParaRPr lang="es-ES" dirty="0"/>
          </a:p>
          <a:p>
            <a:r>
              <a:rPr lang="es-ES" b="1" dirty="0"/>
              <a:t>En resumen, </a:t>
            </a:r>
            <a:r>
              <a:rPr lang="es-ES" dirty="0"/>
              <a:t>la producción esbelta busca minimizar los desperdicios, mejorar la calidad, incrementar la productividad y reducir el tiempo de ejecución de los procesos.</a:t>
            </a:r>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38</a:t>
            </a:fld>
            <a:endParaRPr lang="es-ES" dirty="0"/>
          </a:p>
        </p:txBody>
      </p:sp>
    </p:spTree>
    <p:extLst>
      <p:ext uri="{BB962C8B-B14F-4D97-AF65-F5344CB8AC3E}">
        <p14:creationId xmlns:p14="http://schemas.microsoft.com/office/powerpoint/2010/main" val="37686350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4</a:t>
            </a:fld>
            <a:endParaRPr lang="es-ES" dirty="0"/>
          </a:p>
        </p:txBody>
      </p:sp>
    </p:spTree>
    <p:extLst>
      <p:ext uri="{BB962C8B-B14F-4D97-AF65-F5344CB8AC3E}">
        <p14:creationId xmlns:p14="http://schemas.microsoft.com/office/powerpoint/2010/main" val="11090097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39</a:t>
            </a:fld>
            <a:endParaRPr lang="es-ES" dirty="0"/>
          </a:p>
        </p:txBody>
      </p:sp>
    </p:spTree>
    <p:extLst>
      <p:ext uri="{BB962C8B-B14F-4D97-AF65-F5344CB8AC3E}">
        <p14:creationId xmlns:p14="http://schemas.microsoft.com/office/powerpoint/2010/main" val="134346184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40</a:t>
            </a:fld>
            <a:endParaRPr lang="es-ES" dirty="0"/>
          </a:p>
        </p:txBody>
      </p:sp>
    </p:spTree>
    <p:extLst>
      <p:ext uri="{BB962C8B-B14F-4D97-AF65-F5344CB8AC3E}">
        <p14:creationId xmlns:p14="http://schemas.microsoft.com/office/powerpoint/2010/main" val="18164840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dirty="0">
                <a:solidFill>
                  <a:schemeClr val="tx1"/>
                </a:solidFill>
                <a:latin typeface="Calibri" panose="020F0502020204030204" pitchFamily="34" charset="0"/>
                <a:cs typeface="Calibri" panose="020F0502020204030204" pitchFamily="34" charset="0"/>
              </a:rPr>
              <a:t>En este punto, se busca </a:t>
            </a:r>
            <a:r>
              <a:rPr lang="es-ES" sz="1200" b="1" dirty="0">
                <a:solidFill>
                  <a:schemeClr val="tx1"/>
                </a:solidFill>
                <a:latin typeface="Calibri" panose="020F0502020204030204" pitchFamily="34" charset="0"/>
                <a:cs typeface="Calibri" panose="020F0502020204030204" pitchFamily="34" charset="0"/>
              </a:rPr>
              <a:t>construir</a:t>
            </a:r>
            <a:r>
              <a:rPr lang="es-ES" sz="1200" dirty="0">
                <a:solidFill>
                  <a:schemeClr val="tx1"/>
                </a:solidFill>
                <a:latin typeface="Calibri" panose="020F0502020204030204" pitchFamily="34" charset="0"/>
                <a:cs typeface="Calibri" panose="020F0502020204030204" pitchFamily="34" charset="0"/>
              </a:rPr>
              <a:t> relaciones a largo plazo con los proveedores basadas en la lealtad y la confianza. Esto implica compartir información sobre las necesidades y expectativas del cliente final para que los proveedores puedan adaptar sus productos y servicios en consecuencia. </a:t>
            </a:r>
            <a:endParaRPr lang="es-ES" sz="1200" b="1" dirty="0">
              <a:solidFill>
                <a:schemeClr val="tx1"/>
              </a:solidFill>
              <a:latin typeface="Calibri" panose="020F0502020204030204" pitchFamily="34" charset="0"/>
              <a:ea typeface="Calibri" charset="0"/>
              <a:cs typeface="Calibri" panose="020F0502020204030204" pitchFamily="34" charset="0"/>
            </a:endParaRPr>
          </a:p>
          <a:p>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41</a:t>
            </a:fld>
            <a:endParaRPr lang="es-ES" dirty="0"/>
          </a:p>
        </p:txBody>
      </p:sp>
    </p:spTree>
    <p:extLst>
      <p:ext uri="{BB962C8B-B14F-4D97-AF65-F5344CB8AC3E}">
        <p14:creationId xmlns:p14="http://schemas.microsoft.com/office/powerpoint/2010/main" val="202478184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b="1" dirty="0"/>
              <a:t>Justo a tiempo (Just in time): </a:t>
            </a:r>
            <a:r>
              <a:rPr lang="es-ES" dirty="0"/>
              <a:t>Es una filosofía de producción que forma parte fundamental del Lean </a:t>
            </a:r>
            <a:r>
              <a:rPr lang="es-ES" dirty="0" err="1"/>
              <a:t>Manufacturing</a:t>
            </a:r>
            <a:r>
              <a:rPr lang="es-ES" dirty="0"/>
              <a:t> y consiste en lo siguiente:</a:t>
            </a:r>
          </a:p>
          <a:p>
            <a:endParaRPr lang="es-ES" dirty="0"/>
          </a:p>
          <a:p>
            <a:pPr marL="171450" indent="-171450">
              <a:buFont typeface="Arial" panose="020B0604020202020204" pitchFamily="34" charset="0"/>
              <a:buChar char="•"/>
            </a:pPr>
            <a:r>
              <a:rPr lang="es-ES" b="1" dirty="0"/>
              <a:t>Reducción de desperdicio: </a:t>
            </a:r>
            <a:r>
              <a:rPr lang="es-ES" dirty="0"/>
              <a:t>JIT busca eliminar todo tipo de desperdicio en el proceso de producción, desde la adquisición de la materia prima hasta la expedición del producto final.</a:t>
            </a:r>
          </a:p>
          <a:p>
            <a:endParaRPr lang="es-ES" dirty="0"/>
          </a:p>
          <a:p>
            <a:pPr marL="171450" indent="-171450">
              <a:buFont typeface="Arial" panose="020B0604020202020204" pitchFamily="34" charset="0"/>
              <a:buChar char="•"/>
            </a:pPr>
            <a:r>
              <a:rPr lang="es-ES" b="1" dirty="0"/>
              <a:t>Producción sincronizada con la demanda: </a:t>
            </a:r>
            <a:r>
              <a:rPr lang="es-ES" dirty="0"/>
              <a:t>JIT es un sistema que busca reducir al mínimo el inventario manteniendo un flujo continuo de producción. Se produce solo lo necesario, en el momento justo y en la cantidad requerida por el cliente.</a:t>
            </a:r>
          </a:p>
          <a:p>
            <a:endParaRPr lang="es-ES" dirty="0"/>
          </a:p>
          <a:p>
            <a:pPr marL="171450" indent="-171450">
              <a:buFont typeface="Arial" panose="020B0604020202020204" pitchFamily="34" charset="0"/>
              <a:buChar char="•"/>
            </a:pPr>
            <a:r>
              <a:rPr lang="es-ES" b="1" dirty="0"/>
              <a:t>Entrega justo a tiempo: </a:t>
            </a:r>
            <a:r>
              <a:rPr lang="es-ES" dirty="0"/>
              <a:t>JIT busca producir y entregar los productos o servicios en el momento justo en que son requeridos por el cliente, evitando la acumulación de inventarios y minimizando los costos asociados. Se basa en una planificación precisa y una estrecha colaboración entre proveedores y clientes.</a:t>
            </a:r>
          </a:p>
          <a:p>
            <a:endParaRPr lang="es-ES" dirty="0"/>
          </a:p>
          <a:p>
            <a:pPr marL="171450" indent="-171450">
              <a:buFont typeface="Arial" panose="020B0604020202020204" pitchFamily="34" charset="0"/>
              <a:buChar char="•"/>
            </a:pPr>
            <a:r>
              <a:rPr lang="es-ES" b="1" dirty="0"/>
              <a:t>Sistema </a:t>
            </a:r>
            <a:r>
              <a:rPr lang="es-ES" b="1" dirty="0" err="1"/>
              <a:t>Pull</a:t>
            </a:r>
            <a:r>
              <a:rPr lang="es-ES" b="1" dirty="0"/>
              <a:t>: </a:t>
            </a:r>
            <a:r>
              <a:rPr lang="es-ES" dirty="0"/>
              <a:t>JIT se basa en la gestión o aprovisionamiento de los materiales del sistema productivo a través de un sistema </a:t>
            </a:r>
            <a:r>
              <a:rPr lang="es-ES" dirty="0" err="1"/>
              <a:t>Pull</a:t>
            </a:r>
            <a:r>
              <a:rPr lang="es-ES" dirty="0"/>
              <a:t>, es decir, el material debe aportarse en el momento y la cantidad que son requeridos para su consumo.</a:t>
            </a:r>
          </a:p>
          <a:p>
            <a:endParaRPr lang="es-ES" dirty="0"/>
          </a:p>
          <a:p>
            <a:r>
              <a:rPr lang="es-ES" dirty="0"/>
              <a:t>En resumen, JIT es una estrategia que busca optimizar los procesos de producción para satisfacer las necesidades del cliente de la manera más eficiente posible.</a:t>
            </a:r>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42</a:t>
            </a:fld>
            <a:endParaRPr lang="es-ES" dirty="0"/>
          </a:p>
        </p:txBody>
      </p:sp>
    </p:spTree>
    <p:extLst>
      <p:ext uri="{BB962C8B-B14F-4D97-AF65-F5344CB8AC3E}">
        <p14:creationId xmlns:p14="http://schemas.microsoft.com/office/powerpoint/2010/main" val="20948952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43</a:t>
            </a:fld>
            <a:endParaRPr lang="es-PE"/>
          </a:p>
        </p:txBody>
      </p:sp>
    </p:spTree>
    <p:extLst>
      <p:ext uri="{BB962C8B-B14F-4D97-AF65-F5344CB8AC3E}">
        <p14:creationId xmlns:p14="http://schemas.microsoft.com/office/powerpoint/2010/main" val="41657900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44</a:t>
            </a:fld>
            <a:endParaRPr lang="es-PE"/>
          </a:p>
        </p:txBody>
      </p:sp>
    </p:spTree>
    <p:extLst>
      <p:ext uri="{BB962C8B-B14F-4D97-AF65-F5344CB8AC3E}">
        <p14:creationId xmlns:p14="http://schemas.microsoft.com/office/powerpoint/2010/main" val="13776223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45</a:t>
            </a:fld>
            <a:endParaRPr lang="es-PE"/>
          </a:p>
        </p:txBody>
      </p:sp>
    </p:spTree>
    <p:extLst>
      <p:ext uri="{BB962C8B-B14F-4D97-AF65-F5344CB8AC3E}">
        <p14:creationId xmlns:p14="http://schemas.microsoft.com/office/powerpoint/2010/main" val="146563391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46</a:t>
            </a:fld>
            <a:endParaRPr lang="es-PE"/>
          </a:p>
        </p:txBody>
      </p:sp>
    </p:spTree>
    <p:extLst>
      <p:ext uri="{BB962C8B-B14F-4D97-AF65-F5344CB8AC3E}">
        <p14:creationId xmlns:p14="http://schemas.microsoft.com/office/powerpoint/2010/main" val="168688058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47</a:t>
            </a:fld>
            <a:endParaRPr lang="es-PE"/>
          </a:p>
        </p:txBody>
      </p:sp>
    </p:spTree>
    <p:extLst>
      <p:ext uri="{BB962C8B-B14F-4D97-AF65-F5344CB8AC3E}">
        <p14:creationId xmlns:p14="http://schemas.microsoft.com/office/powerpoint/2010/main" val="72291309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49</a:t>
            </a:fld>
            <a:endParaRPr lang="es-ES" dirty="0"/>
          </a:p>
        </p:txBody>
      </p:sp>
    </p:spTree>
    <p:extLst>
      <p:ext uri="{BB962C8B-B14F-4D97-AF65-F5344CB8AC3E}">
        <p14:creationId xmlns:p14="http://schemas.microsoft.com/office/powerpoint/2010/main" val="131354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En resumen, Lean es una filosofía de trabajo basada en la optimización de los recursos y en la eliminación de los desechos, es decir, aquellos procesos y subprocesos que no generan ningún tipo de valor en la cadena de suministro.</a:t>
            </a:r>
          </a:p>
          <a:p>
            <a:endParaRPr lang="es-ES" dirty="0"/>
          </a:p>
          <a:p>
            <a:r>
              <a:rPr lang="es-ES" b="1" dirty="0"/>
              <a:t>Una cadena de suministro </a:t>
            </a:r>
            <a:r>
              <a:rPr lang="es-ES" dirty="0"/>
              <a:t>es el conjunto de actividades, instalaciones y medios de distribución necesarios para llevar a cabo el proceso de venta de un producto en su totalidad. Esto es, desde la búsqueda de materias primas, su posterior transformación, hasta la fabricación, transporte y entrega al consumidor final. Incluye todas las etapas de producción y entrega de bienes.</a:t>
            </a:r>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5</a:t>
            </a:fld>
            <a:endParaRPr lang="es-ES" dirty="0"/>
          </a:p>
        </p:txBody>
      </p:sp>
    </p:spTree>
    <p:extLst>
      <p:ext uri="{BB962C8B-B14F-4D97-AF65-F5344CB8AC3E}">
        <p14:creationId xmlns:p14="http://schemas.microsoft.com/office/powerpoint/2010/main" val="27862349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51</a:t>
            </a:fld>
            <a:endParaRPr lang="es-ES" dirty="0"/>
          </a:p>
        </p:txBody>
      </p:sp>
    </p:spTree>
    <p:extLst>
      <p:ext uri="{BB962C8B-B14F-4D97-AF65-F5344CB8AC3E}">
        <p14:creationId xmlns:p14="http://schemas.microsoft.com/office/powerpoint/2010/main" val="11885897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6</a:t>
            </a:fld>
            <a:endParaRPr lang="es-ES" dirty="0"/>
          </a:p>
        </p:txBody>
      </p:sp>
    </p:spTree>
    <p:extLst>
      <p:ext uri="{BB962C8B-B14F-4D97-AF65-F5344CB8AC3E}">
        <p14:creationId xmlns:p14="http://schemas.microsoft.com/office/powerpoint/2010/main" val="25285719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0" i="0" kern="1200" dirty="0">
                <a:solidFill>
                  <a:schemeClr val="tx1"/>
                </a:solidFill>
                <a:effectLst/>
                <a:latin typeface="+mn-lt"/>
                <a:ea typeface="+mn-ea"/>
                <a:cs typeface="+mn-cs"/>
              </a:rPr>
              <a:t>Es decir, Los principios y prácticas del TPS luego se generalizaron y se adoptaron por muchas otras industrias, dando lugar a lo que ahora conocemos como Lean </a:t>
            </a:r>
            <a:r>
              <a:rPr lang="es-ES" sz="1200" b="0" i="0" kern="1200" dirty="0" err="1">
                <a:solidFill>
                  <a:schemeClr val="tx1"/>
                </a:solidFill>
                <a:effectLst/>
                <a:latin typeface="+mn-lt"/>
                <a:ea typeface="+mn-ea"/>
                <a:cs typeface="+mn-cs"/>
              </a:rPr>
              <a:t>Manufacturing</a:t>
            </a:r>
            <a:r>
              <a:rPr lang="es-ES" sz="1200" b="0" i="0" kern="1200" dirty="0">
                <a:solidFill>
                  <a:schemeClr val="tx1"/>
                </a:solidFill>
                <a:effectLst/>
                <a:latin typeface="+mn-lt"/>
                <a:ea typeface="+mn-ea"/>
                <a:cs typeface="+mn-cs"/>
              </a:rPr>
              <a:t>.</a:t>
            </a:r>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7</a:t>
            </a:fld>
            <a:endParaRPr lang="es-ES" dirty="0"/>
          </a:p>
        </p:txBody>
      </p:sp>
    </p:spTree>
    <p:extLst>
      <p:ext uri="{BB962C8B-B14F-4D97-AF65-F5344CB8AC3E}">
        <p14:creationId xmlns:p14="http://schemas.microsoft.com/office/powerpoint/2010/main" val="25903163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8</a:t>
            </a:fld>
            <a:endParaRPr lang="es-ES" dirty="0"/>
          </a:p>
        </p:txBody>
      </p:sp>
    </p:spTree>
    <p:extLst>
      <p:ext uri="{BB962C8B-B14F-4D97-AF65-F5344CB8AC3E}">
        <p14:creationId xmlns:p14="http://schemas.microsoft.com/office/powerpoint/2010/main" val="6420555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9</a:t>
            </a:fld>
            <a:endParaRPr lang="es-ES" dirty="0"/>
          </a:p>
        </p:txBody>
      </p:sp>
    </p:spTree>
    <p:extLst>
      <p:ext uri="{BB962C8B-B14F-4D97-AF65-F5344CB8AC3E}">
        <p14:creationId xmlns:p14="http://schemas.microsoft.com/office/powerpoint/2010/main" val="11789369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La cadena de valor es una herramienta de análisis estratégico que ayuda a determinar la ventaja competitiva de la empresa. Con la cadena de valor de una empresa se consigue examinar y dividir la compañía en sus actividades estratégicas más relevantes a fin de entender cómo funcionan los costos, las fuentes actuales y en qué radica la diferenciación.</a:t>
            </a:r>
          </a:p>
          <a:p>
            <a:endParaRPr lang="es-ES" dirty="0"/>
          </a:p>
          <a:p>
            <a:r>
              <a:rPr lang="es-ES" dirty="0"/>
              <a:t>Por lo tanto, aunque ambas cadenas están relacionadas con las actividades que realiza una empresa para producir y entregar un producto o servicio, no son lo mismo. La cadena de suministro se enfoca en los procesos logísticos y operativos, mientras que la cadena de valor se enfoca en el análisis estratégico para generar valor y ventaja competitiva.</a:t>
            </a:r>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10</a:t>
            </a:fld>
            <a:endParaRPr lang="es-ES" dirty="0"/>
          </a:p>
        </p:txBody>
      </p:sp>
    </p:spTree>
    <p:extLst>
      <p:ext uri="{BB962C8B-B14F-4D97-AF65-F5344CB8AC3E}">
        <p14:creationId xmlns:p14="http://schemas.microsoft.com/office/powerpoint/2010/main" val="412841799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ítulo y objetos">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E431DC42-303B-F545-9789-3724F9E97760}"/>
              </a:ext>
            </a:extLst>
          </p:cNvPr>
          <p:cNvSpPr/>
          <p:nvPr userDrawn="1"/>
        </p:nvSpPr>
        <p:spPr>
          <a:xfrm>
            <a:off x="7204422" y="5371562"/>
            <a:ext cx="1544012" cy="184666"/>
          </a:xfrm>
          <a:prstGeom prst="rect">
            <a:avLst/>
          </a:prstGeom>
        </p:spPr>
        <p:txBody>
          <a:bodyPr wrap="none">
            <a:spAutoFit/>
          </a:bodyPr>
          <a:lstStyle/>
          <a:p>
            <a:pPr algn="r"/>
            <a:r>
              <a:rPr lang="es-ES_tradnl" sz="600" dirty="0">
                <a:solidFill>
                  <a:schemeClr val="bg1">
                    <a:lumMod val="50000"/>
                  </a:schemeClr>
                </a:solidFill>
              </a:rPr>
              <a:t>© ISIL. Todos los derechos reservados</a:t>
            </a:r>
          </a:p>
        </p:txBody>
      </p:sp>
      <p:sp>
        <p:nvSpPr>
          <p:cNvPr id="6" name="TextBox 7">
            <a:extLst>
              <a:ext uri="{FF2B5EF4-FFF2-40B4-BE49-F238E27FC236}">
                <a16:creationId xmlns:a16="http://schemas.microsoft.com/office/drawing/2014/main" id="{9372701D-0A84-0448-9BAF-91437343CCCB}"/>
              </a:ext>
            </a:extLst>
          </p:cNvPr>
          <p:cNvSpPr txBox="1"/>
          <p:nvPr userDrawn="1"/>
        </p:nvSpPr>
        <p:spPr>
          <a:xfrm>
            <a:off x="876300" y="5343295"/>
            <a:ext cx="3227165" cy="215444"/>
          </a:xfrm>
          <a:prstGeom prst="rect">
            <a:avLst/>
          </a:prstGeom>
          <a:noFill/>
        </p:spPr>
        <p:txBody>
          <a:bodyPr wrap="none" rtlCol="0">
            <a:spAutoFit/>
          </a:bodyPr>
          <a:lstStyle/>
          <a:p>
            <a:r>
              <a:rPr lang="en-US" sz="800" kern="1200" dirty="0">
                <a:solidFill>
                  <a:schemeClr val="bg1">
                    <a:lumMod val="50000"/>
                  </a:schemeClr>
                </a:solidFill>
                <a:latin typeface="Calibri"/>
                <a:ea typeface="+mn-ea"/>
                <a:cs typeface="Calibri"/>
                <a:sym typeface="Wingdings"/>
              </a:rPr>
              <a:t>GESTIÓN DE PROCESOS, SIMULACIÓN Y MEJORA CONTINUA</a:t>
            </a:r>
            <a:r>
              <a:rPr lang="en-US" sz="800" kern="1200" baseline="0" dirty="0">
                <a:solidFill>
                  <a:schemeClr val="bg1">
                    <a:lumMod val="50000"/>
                  </a:schemeClr>
                </a:solidFill>
                <a:latin typeface="Calibri"/>
                <a:ea typeface="+mn-ea"/>
                <a:cs typeface="Calibri"/>
                <a:sym typeface="Wingdings"/>
              </a:rPr>
              <a:t>  </a:t>
            </a:r>
            <a:r>
              <a:rPr lang="en-US" sz="800" dirty="0">
                <a:solidFill>
                  <a:schemeClr val="bg1">
                    <a:lumMod val="50000"/>
                  </a:schemeClr>
                </a:solidFill>
                <a:latin typeface="Calibri"/>
                <a:ea typeface="Wingdings"/>
                <a:cs typeface="Calibri"/>
                <a:sym typeface="Wingdings"/>
              </a:rPr>
              <a:t></a:t>
            </a:r>
            <a:r>
              <a:rPr lang="en-US" sz="800" kern="1200" dirty="0">
                <a:solidFill>
                  <a:schemeClr val="bg1">
                    <a:lumMod val="50000"/>
                  </a:schemeClr>
                </a:solidFill>
                <a:latin typeface="Calibri"/>
                <a:ea typeface="+mn-ea"/>
                <a:cs typeface="Calibri"/>
                <a:sym typeface="Wingdings"/>
              </a:rPr>
              <a:t>  SESIÓN 10</a:t>
            </a:r>
            <a:endParaRPr lang="en-US" sz="800" dirty="0">
              <a:solidFill>
                <a:schemeClr val="bg1">
                  <a:lumMod val="50000"/>
                </a:schemeClr>
              </a:solidFill>
              <a:latin typeface="Calibri"/>
              <a:cs typeface="Calibri"/>
            </a:endParaRPr>
          </a:p>
        </p:txBody>
      </p:sp>
      <p:pic>
        <p:nvPicPr>
          <p:cNvPr id="10" name="Imagen 9">
            <a:extLst>
              <a:ext uri="{FF2B5EF4-FFF2-40B4-BE49-F238E27FC236}">
                <a16:creationId xmlns:a16="http://schemas.microsoft.com/office/drawing/2014/main" id="{7E0D14F7-6E9D-9E40-BFFD-243BDDA808DD}"/>
              </a:ext>
            </a:extLst>
          </p:cNvPr>
          <p:cNvPicPr>
            <a:picLocks noChangeAspect="1"/>
          </p:cNvPicPr>
          <p:nvPr userDrawn="1"/>
        </p:nvPicPr>
        <p:blipFill>
          <a:blip r:embed="rId2" cstate="screen">
            <a:alphaModFix amt="20000"/>
            <a:extLst>
              <a:ext uri="{28A0092B-C50C-407E-A947-70E740481C1C}">
                <a14:useLocalDpi xmlns:a14="http://schemas.microsoft.com/office/drawing/2010/main"/>
              </a:ext>
            </a:extLst>
          </a:blip>
          <a:stretch>
            <a:fillRect/>
          </a:stretch>
        </p:blipFill>
        <p:spPr>
          <a:xfrm>
            <a:off x="506316" y="5349405"/>
            <a:ext cx="369984" cy="206823"/>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4444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0282917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emf"/><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6" name="Rectangle 3">
            <a:extLst>
              <a:ext uri="{FF2B5EF4-FFF2-40B4-BE49-F238E27FC236}">
                <a16:creationId xmlns:a16="http://schemas.microsoft.com/office/drawing/2014/main" id="{E431DC42-303B-F545-9789-3724F9E97760}"/>
              </a:ext>
            </a:extLst>
          </p:cNvPr>
          <p:cNvSpPr/>
          <p:nvPr userDrawn="1"/>
        </p:nvSpPr>
        <p:spPr>
          <a:xfrm>
            <a:off x="7204422" y="5371562"/>
            <a:ext cx="1544012" cy="184666"/>
          </a:xfrm>
          <a:prstGeom prst="rect">
            <a:avLst/>
          </a:prstGeom>
        </p:spPr>
        <p:txBody>
          <a:bodyPr wrap="none">
            <a:spAutoFit/>
          </a:bodyPr>
          <a:lstStyle/>
          <a:p>
            <a:pPr algn="r"/>
            <a:r>
              <a:rPr lang="es-ES_tradnl" sz="600" dirty="0">
                <a:solidFill>
                  <a:schemeClr val="bg1">
                    <a:lumMod val="50000"/>
                  </a:schemeClr>
                </a:solidFill>
              </a:rPr>
              <a:t>© ISIL. Todos los derechos reservados</a:t>
            </a:r>
          </a:p>
        </p:txBody>
      </p:sp>
      <p:sp>
        <p:nvSpPr>
          <p:cNvPr id="6" name="TextBox 7">
            <a:extLst>
              <a:ext uri="{FF2B5EF4-FFF2-40B4-BE49-F238E27FC236}">
                <a16:creationId xmlns:a16="http://schemas.microsoft.com/office/drawing/2014/main" id="{9372701D-0A84-0448-9BAF-91437343CCCB}"/>
              </a:ext>
            </a:extLst>
          </p:cNvPr>
          <p:cNvSpPr txBox="1"/>
          <p:nvPr userDrawn="1"/>
        </p:nvSpPr>
        <p:spPr>
          <a:xfrm>
            <a:off x="876300" y="5343295"/>
            <a:ext cx="3227165" cy="215444"/>
          </a:xfrm>
          <a:prstGeom prst="rect">
            <a:avLst/>
          </a:prstGeom>
          <a:noFill/>
        </p:spPr>
        <p:txBody>
          <a:bodyPr wrap="none" rtlCol="0">
            <a:spAutoFit/>
          </a:bodyPr>
          <a:lstStyle/>
          <a:p>
            <a:r>
              <a:rPr lang="en-US" sz="800" kern="1200" dirty="0">
                <a:solidFill>
                  <a:schemeClr val="bg1">
                    <a:lumMod val="50000"/>
                  </a:schemeClr>
                </a:solidFill>
                <a:latin typeface="Calibri"/>
                <a:ea typeface="+mn-ea"/>
                <a:cs typeface="Calibri"/>
                <a:sym typeface="Wingdings"/>
              </a:rPr>
              <a:t>GESTIÓN DE PROCESOS, SIMULACIÓN Y MEJORA CONTINUA</a:t>
            </a:r>
            <a:r>
              <a:rPr lang="en-US" sz="800" kern="1200" baseline="0" dirty="0">
                <a:solidFill>
                  <a:schemeClr val="bg1">
                    <a:lumMod val="50000"/>
                  </a:schemeClr>
                </a:solidFill>
                <a:latin typeface="Calibri"/>
                <a:ea typeface="+mn-ea"/>
                <a:cs typeface="Calibri"/>
                <a:sym typeface="Wingdings"/>
              </a:rPr>
              <a:t>  </a:t>
            </a:r>
            <a:r>
              <a:rPr lang="en-US" sz="800" dirty="0">
                <a:solidFill>
                  <a:schemeClr val="bg1">
                    <a:lumMod val="50000"/>
                  </a:schemeClr>
                </a:solidFill>
                <a:latin typeface="Calibri"/>
                <a:ea typeface="Wingdings"/>
                <a:cs typeface="Calibri"/>
                <a:sym typeface="Wingdings"/>
              </a:rPr>
              <a:t></a:t>
            </a:r>
            <a:r>
              <a:rPr lang="en-US" sz="800" kern="1200" dirty="0">
                <a:solidFill>
                  <a:schemeClr val="bg1">
                    <a:lumMod val="50000"/>
                  </a:schemeClr>
                </a:solidFill>
                <a:latin typeface="Calibri"/>
                <a:ea typeface="+mn-ea"/>
                <a:cs typeface="Calibri"/>
                <a:sym typeface="Wingdings"/>
              </a:rPr>
              <a:t>  SESIÓN 10</a:t>
            </a:r>
            <a:endParaRPr lang="en-US" sz="800" dirty="0">
              <a:solidFill>
                <a:schemeClr val="bg1">
                  <a:lumMod val="50000"/>
                </a:schemeClr>
              </a:solidFill>
              <a:latin typeface="Calibri"/>
              <a:cs typeface="Calibri"/>
            </a:endParaRPr>
          </a:p>
        </p:txBody>
      </p:sp>
      <p:pic>
        <p:nvPicPr>
          <p:cNvPr id="7" name="Imagen 6">
            <a:extLst>
              <a:ext uri="{FF2B5EF4-FFF2-40B4-BE49-F238E27FC236}">
                <a16:creationId xmlns:a16="http://schemas.microsoft.com/office/drawing/2014/main" id="{7E0D14F7-6E9D-9E40-BFFD-243BDDA808DD}"/>
              </a:ext>
            </a:extLst>
          </p:cNvPr>
          <p:cNvPicPr>
            <a:picLocks noChangeAspect="1"/>
          </p:cNvPicPr>
          <p:nvPr userDrawn="1"/>
        </p:nvPicPr>
        <p:blipFill>
          <a:blip r:embed="rId5" cstate="screen">
            <a:alphaModFix amt="20000"/>
            <a:extLst>
              <a:ext uri="{28A0092B-C50C-407E-A947-70E740481C1C}">
                <a14:useLocalDpi xmlns:a14="http://schemas.microsoft.com/office/drawing/2010/main"/>
              </a:ext>
            </a:extLst>
          </a:blip>
          <a:stretch>
            <a:fillRect/>
          </a:stretch>
        </p:blipFill>
        <p:spPr>
          <a:xfrm>
            <a:off x="506316" y="5349405"/>
            <a:ext cx="369984" cy="206823"/>
          </a:xfrm>
          <a:prstGeom prst="rect">
            <a:avLst/>
          </a:prstGeom>
        </p:spPr>
      </p:pic>
    </p:spTree>
  </p:cSld>
  <p:clrMap bg1="lt1" tx1="dk1" bg2="lt2" tx2="dk2" accent1="accent1" accent2="accent2" accent3="accent3" accent4="accent4" accent5="accent5" accent6="accent6" hlink="hlink" folHlink="folHlink"/>
  <p:sldLayoutIdLst>
    <p:sldLayoutId id="2147483673" r:id="rId1"/>
    <p:sldLayoutId id="2147483684" r:id="rId2"/>
    <p:sldLayoutId id="2147483686" r:id="rId3"/>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lang="es-ES" sz="3200" b="0" smtClean="0">
          <a:solidFill>
            <a:schemeClr val="tx1"/>
          </a:solidFill>
          <a:latin typeface="+mn-lt"/>
          <a:ea typeface="+mn-ea"/>
          <a:cs typeface="+mn-cs"/>
        </a:defRPr>
      </a:lvl1pPr>
      <a:lvl2pPr marL="742950" indent="-285750" algn="l" rtl="0" eaLnBrk="0" fontAlgn="base" hangingPunct="0">
        <a:spcBef>
          <a:spcPct val="20000"/>
        </a:spcBef>
        <a:spcAft>
          <a:spcPct val="0"/>
        </a:spcAft>
        <a:buChar char="–"/>
        <a:defRPr lang="es-ES" sz="2800" smtClean="0">
          <a:solidFill>
            <a:schemeClr val="tx1"/>
          </a:solidFill>
          <a:latin typeface="+mn-lt"/>
        </a:defRPr>
      </a:lvl2pPr>
      <a:lvl3pPr marL="1143000" indent="-228600" algn="l" rtl="0" eaLnBrk="0" fontAlgn="base" hangingPunct="0">
        <a:spcBef>
          <a:spcPct val="20000"/>
        </a:spcBef>
        <a:spcAft>
          <a:spcPct val="0"/>
        </a:spcAft>
        <a:buChar char="•"/>
        <a:defRPr lang="es-ES" sz="2400" smtClean="0">
          <a:solidFill>
            <a:schemeClr val="tx1"/>
          </a:solidFill>
          <a:latin typeface="+mn-lt"/>
        </a:defRPr>
      </a:lvl3pPr>
      <a:lvl4pPr marL="1600200" indent="-228600" algn="l" rtl="0" eaLnBrk="0" fontAlgn="base" hangingPunct="0">
        <a:spcBef>
          <a:spcPct val="20000"/>
        </a:spcBef>
        <a:spcAft>
          <a:spcPct val="0"/>
        </a:spcAft>
        <a:buChar char="–"/>
        <a:defRPr lang="es-ES" sz="2000" smtClean="0">
          <a:solidFill>
            <a:schemeClr val="tx1"/>
          </a:solidFill>
          <a:latin typeface="+mn-lt"/>
        </a:defRPr>
      </a:lvl4pPr>
      <a:lvl5pPr marL="2057400" indent="-228600" algn="l" rtl="0" eaLnBrk="0" fontAlgn="base" hangingPunct="0">
        <a:spcBef>
          <a:spcPct val="20000"/>
        </a:spcBef>
        <a:spcAft>
          <a:spcPct val="0"/>
        </a:spcAft>
        <a:buChar char="»"/>
        <a:defRPr lang="es-ES" sz="2000" smtClean="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image" Target="../media/image3.emf"/><Relationship Id="rId7" Type="http://schemas.openxmlformats.org/officeDocument/2006/relationships/image" Target="../media/image7.em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6.emf"/><Relationship Id="rId5" Type="http://schemas.openxmlformats.org/officeDocument/2006/relationships/image" Target="../media/image5.emf"/><Relationship Id="rId10" Type="http://schemas.openxmlformats.org/officeDocument/2006/relationships/image" Target="../media/image10.png"/><Relationship Id="rId4" Type="http://schemas.openxmlformats.org/officeDocument/2006/relationships/image" Target="../media/image4.emf"/><Relationship Id="rId9" Type="http://schemas.openxmlformats.org/officeDocument/2006/relationships/image" Target="../media/image9.emf"/></Relationships>
</file>

<file path=ppt/slides/_rels/slide1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3.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35.jpeg"/><Relationship Id="rId3" Type="http://schemas.openxmlformats.org/officeDocument/2006/relationships/image" Target="../media/image30.jpeg"/><Relationship Id="rId7" Type="http://schemas.openxmlformats.org/officeDocument/2006/relationships/image" Target="../media/image34.jpeg"/><Relationship Id="rId2" Type="http://schemas.openxmlformats.org/officeDocument/2006/relationships/image" Target="../media/image29.jpeg"/><Relationship Id="rId1" Type="http://schemas.openxmlformats.org/officeDocument/2006/relationships/slideLayout" Target="../slideLayouts/slideLayout3.xml"/><Relationship Id="rId6" Type="http://schemas.openxmlformats.org/officeDocument/2006/relationships/image" Target="../media/image33.jpeg"/><Relationship Id="rId5" Type="http://schemas.openxmlformats.org/officeDocument/2006/relationships/image" Target="../media/image32.jpeg"/><Relationship Id="rId4" Type="http://schemas.openxmlformats.org/officeDocument/2006/relationships/image" Target="../media/image31.jpg"/><Relationship Id="rId9" Type="http://schemas.openxmlformats.org/officeDocument/2006/relationships/image" Target="../media/image36.jpeg"/></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emf"/><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8.png"/><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3.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39.png"/></Relationships>
</file>

<file path=ppt/slides/_rels/slide26.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30.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44.jp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openxmlformats.org/officeDocument/2006/relationships/image" Target="../media/image51.jpeg"/></Relationships>
</file>

<file path=ppt/slides/_rels/slide42.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image" Target="../media/image51.jpeg"/></Relationships>
</file>

<file path=ppt/slides/_rels/slide43.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34.xml"/><Relationship Id="rId1" Type="http://schemas.openxmlformats.org/officeDocument/2006/relationships/slideLayout" Target="../slideLayouts/slideLayout3.xml"/><Relationship Id="rId4" Type="http://schemas.openxmlformats.org/officeDocument/2006/relationships/image" Target="../media/image53.jpeg"/></Relationships>
</file>

<file path=ppt/slides/_rels/slide44.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3.xml"/><Relationship Id="rId1" Type="http://schemas.openxmlformats.org/officeDocument/2006/relationships/tags" Target="../tags/tag2.xml"/><Relationship Id="rId5" Type="http://schemas.openxmlformats.org/officeDocument/2006/relationships/image" Target="../media/image3.emf"/><Relationship Id="rId4" Type="http://schemas.openxmlformats.org/officeDocument/2006/relationships/image" Target="../media/image55.png"/></Relationships>
</file>

<file path=ppt/slides/_rels/slide48.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58.pn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60.emf"/><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61.png"/></Relationships>
</file>

<file path=ppt/slides/_rels/slide52.xml.rels><?xml version="1.0" encoding="UTF-8" standalone="yes"?>
<Relationships xmlns="http://schemas.openxmlformats.org/package/2006/relationships"><Relationship Id="rId2" Type="http://schemas.openxmlformats.org/officeDocument/2006/relationships/image" Target="../media/image62.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ángulo 40"/>
          <p:cNvSpPr/>
          <p:nvPr/>
        </p:nvSpPr>
        <p:spPr>
          <a:xfrm>
            <a:off x="182879" y="5120640"/>
            <a:ext cx="4304965" cy="4620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Rectángulo 23"/>
          <p:cNvSpPr/>
          <p:nvPr/>
        </p:nvSpPr>
        <p:spPr>
          <a:xfrm>
            <a:off x="3743325" y="2200"/>
            <a:ext cx="5400675" cy="5715000"/>
          </a:xfrm>
          <a:prstGeom prst="rect">
            <a:avLst/>
          </a:prstGeom>
          <a:solidFill>
            <a:srgbClr val="ACD1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9" name="Imagen 18"/>
          <p:cNvPicPr>
            <a:picLocks noChangeAspect="1"/>
          </p:cNvPicPr>
          <p:nvPr/>
        </p:nvPicPr>
        <p:blipFill>
          <a:blip r:embed="rId3"/>
          <a:stretch>
            <a:fillRect/>
          </a:stretch>
        </p:blipFill>
        <p:spPr>
          <a:xfrm>
            <a:off x="503238" y="1885863"/>
            <a:ext cx="174625" cy="174625"/>
          </a:xfrm>
          <a:prstGeom prst="rect">
            <a:avLst/>
          </a:prstGeom>
        </p:spPr>
      </p:pic>
      <p:sp>
        <p:nvSpPr>
          <p:cNvPr id="23" name="CuadroTexto 22">
            <a:extLst>
              <a:ext uri="{FF2B5EF4-FFF2-40B4-BE49-F238E27FC236}">
                <a16:creationId xmlns:a16="http://schemas.microsoft.com/office/drawing/2014/main" id="{00376003-8003-B944-8B01-9A232A7A385C}"/>
              </a:ext>
            </a:extLst>
          </p:cNvPr>
          <p:cNvSpPr txBox="1"/>
          <p:nvPr/>
        </p:nvSpPr>
        <p:spPr>
          <a:xfrm>
            <a:off x="503238" y="808689"/>
            <a:ext cx="3104743" cy="138499"/>
          </a:xfrm>
          <a:prstGeom prst="rect">
            <a:avLst/>
          </a:prstGeom>
          <a:noFill/>
        </p:spPr>
        <p:txBody>
          <a:bodyPr wrap="square" lIns="0" tIns="0" rIns="0" bIns="0" rtlCol="0">
            <a:spAutoFit/>
          </a:bodyPr>
          <a:lstStyle/>
          <a:p>
            <a:r>
              <a:rPr lang="es-ES_tradnl" sz="900" b="1" dirty="0">
                <a:solidFill>
                  <a:srgbClr val="6C6D6C"/>
                </a:solidFill>
                <a:latin typeface="Calibri" charset="0"/>
                <a:cs typeface="Calibri" charset="0"/>
              </a:rPr>
              <a:t>GESTIÓN DE PROCESOS, SIMULACIÓN Y MEJORA CONTINUA</a:t>
            </a:r>
          </a:p>
        </p:txBody>
      </p:sp>
      <p:pic>
        <p:nvPicPr>
          <p:cNvPr id="26" name="Imagen 25"/>
          <p:cNvPicPr>
            <a:picLocks noChangeAspect="1"/>
          </p:cNvPicPr>
          <p:nvPr/>
        </p:nvPicPr>
        <p:blipFill>
          <a:blip r:embed="rId4">
            <a:alphaModFix amt="35000"/>
          </a:blip>
          <a:stretch>
            <a:fillRect/>
          </a:stretch>
        </p:blipFill>
        <p:spPr>
          <a:xfrm flipH="1">
            <a:off x="7912730" y="3083101"/>
            <a:ext cx="330754" cy="210584"/>
          </a:xfrm>
          <a:prstGeom prst="rect">
            <a:avLst/>
          </a:prstGeom>
        </p:spPr>
      </p:pic>
      <p:pic>
        <p:nvPicPr>
          <p:cNvPr id="30" name="Imagen 29"/>
          <p:cNvPicPr>
            <a:picLocks noChangeAspect="1"/>
          </p:cNvPicPr>
          <p:nvPr/>
        </p:nvPicPr>
        <p:blipFill>
          <a:blip r:embed="rId5">
            <a:alphaModFix amt="35000"/>
          </a:blip>
          <a:stretch>
            <a:fillRect/>
          </a:stretch>
        </p:blipFill>
        <p:spPr>
          <a:xfrm>
            <a:off x="7509203" y="1095185"/>
            <a:ext cx="114521" cy="114521"/>
          </a:xfrm>
          <a:prstGeom prst="rect">
            <a:avLst/>
          </a:prstGeom>
        </p:spPr>
      </p:pic>
      <p:pic>
        <p:nvPicPr>
          <p:cNvPr id="37" name="Imagen 36"/>
          <p:cNvPicPr>
            <a:picLocks noChangeAspect="1"/>
          </p:cNvPicPr>
          <p:nvPr/>
        </p:nvPicPr>
        <p:blipFill>
          <a:blip r:embed="rId4">
            <a:alphaModFix amt="35000"/>
          </a:blip>
          <a:stretch>
            <a:fillRect/>
          </a:stretch>
        </p:blipFill>
        <p:spPr>
          <a:xfrm>
            <a:off x="4487845" y="2266121"/>
            <a:ext cx="317533" cy="196092"/>
          </a:xfrm>
          <a:prstGeom prst="rect">
            <a:avLst/>
          </a:prstGeom>
        </p:spPr>
      </p:pic>
      <p:pic>
        <p:nvPicPr>
          <p:cNvPr id="39" name="Imagen 38"/>
          <p:cNvPicPr>
            <a:picLocks noChangeAspect="1"/>
          </p:cNvPicPr>
          <p:nvPr/>
        </p:nvPicPr>
        <p:blipFill>
          <a:blip r:embed="rId4">
            <a:alphaModFix amt="35000"/>
          </a:blip>
          <a:stretch>
            <a:fillRect/>
          </a:stretch>
        </p:blipFill>
        <p:spPr>
          <a:xfrm flipH="1">
            <a:off x="8111944" y="1223486"/>
            <a:ext cx="263080" cy="167497"/>
          </a:xfrm>
          <a:prstGeom prst="rect">
            <a:avLst/>
          </a:prstGeom>
        </p:spPr>
      </p:pic>
      <p:pic>
        <p:nvPicPr>
          <p:cNvPr id="40" name="Imagen 39"/>
          <p:cNvPicPr>
            <a:picLocks noChangeAspect="1"/>
          </p:cNvPicPr>
          <p:nvPr/>
        </p:nvPicPr>
        <p:blipFill>
          <a:blip r:embed="rId5">
            <a:alphaModFix amt="35000"/>
          </a:blip>
          <a:stretch>
            <a:fillRect/>
          </a:stretch>
        </p:blipFill>
        <p:spPr>
          <a:xfrm>
            <a:off x="5576266" y="2378873"/>
            <a:ext cx="114521" cy="114521"/>
          </a:xfrm>
          <a:prstGeom prst="rect">
            <a:avLst/>
          </a:prstGeom>
        </p:spPr>
      </p:pic>
      <p:pic>
        <p:nvPicPr>
          <p:cNvPr id="48" name="Imagen 47"/>
          <p:cNvPicPr>
            <a:picLocks noChangeAspect="1"/>
          </p:cNvPicPr>
          <p:nvPr/>
        </p:nvPicPr>
        <p:blipFill>
          <a:blip r:embed="rId4">
            <a:alphaModFix amt="35000"/>
          </a:blip>
          <a:stretch>
            <a:fillRect/>
          </a:stretch>
        </p:blipFill>
        <p:spPr>
          <a:xfrm flipH="1">
            <a:off x="5887997" y="1698053"/>
            <a:ext cx="272736" cy="173645"/>
          </a:xfrm>
          <a:prstGeom prst="rect">
            <a:avLst/>
          </a:prstGeom>
        </p:spPr>
      </p:pic>
      <p:pic>
        <p:nvPicPr>
          <p:cNvPr id="50" name="Imagen 49"/>
          <p:cNvPicPr>
            <a:picLocks noChangeAspect="1"/>
          </p:cNvPicPr>
          <p:nvPr/>
        </p:nvPicPr>
        <p:blipFill>
          <a:blip r:embed="rId5">
            <a:alphaModFix amt="35000"/>
          </a:blip>
          <a:stretch>
            <a:fillRect/>
          </a:stretch>
        </p:blipFill>
        <p:spPr>
          <a:xfrm>
            <a:off x="8505456" y="2569985"/>
            <a:ext cx="76092" cy="76092"/>
          </a:xfrm>
          <a:prstGeom prst="rect">
            <a:avLst/>
          </a:prstGeom>
        </p:spPr>
      </p:pic>
      <p:pic>
        <p:nvPicPr>
          <p:cNvPr id="8" name="Imagen 7"/>
          <p:cNvPicPr>
            <a:picLocks noChangeAspect="1"/>
          </p:cNvPicPr>
          <p:nvPr/>
        </p:nvPicPr>
        <p:blipFill>
          <a:blip r:embed="rId6">
            <a:alphaModFix amt="35000"/>
          </a:blip>
          <a:stretch>
            <a:fillRect/>
          </a:stretch>
        </p:blipFill>
        <p:spPr>
          <a:xfrm>
            <a:off x="6200774" y="560161"/>
            <a:ext cx="635554" cy="635554"/>
          </a:xfrm>
          <a:prstGeom prst="rect">
            <a:avLst/>
          </a:prstGeom>
        </p:spPr>
      </p:pic>
      <p:pic>
        <p:nvPicPr>
          <p:cNvPr id="10" name="Imagen 9"/>
          <p:cNvPicPr>
            <a:picLocks noChangeAspect="1"/>
          </p:cNvPicPr>
          <p:nvPr/>
        </p:nvPicPr>
        <p:blipFill>
          <a:blip r:embed="rId7">
            <a:alphaModFix amt="41000"/>
          </a:blip>
          <a:stretch>
            <a:fillRect/>
          </a:stretch>
        </p:blipFill>
        <p:spPr>
          <a:xfrm>
            <a:off x="7641486" y="1778879"/>
            <a:ext cx="660479" cy="735049"/>
          </a:xfrm>
          <a:prstGeom prst="rect">
            <a:avLst/>
          </a:prstGeom>
        </p:spPr>
      </p:pic>
      <p:pic>
        <p:nvPicPr>
          <p:cNvPr id="11" name="Imagen 10"/>
          <p:cNvPicPr>
            <a:picLocks noChangeAspect="1"/>
          </p:cNvPicPr>
          <p:nvPr/>
        </p:nvPicPr>
        <p:blipFill>
          <a:blip r:embed="rId8">
            <a:alphaModFix amt="41000"/>
          </a:blip>
          <a:stretch>
            <a:fillRect/>
          </a:stretch>
        </p:blipFill>
        <p:spPr>
          <a:xfrm>
            <a:off x="5061550" y="1439333"/>
            <a:ext cx="400659" cy="560923"/>
          </a:xfrm>
          <a:prstGeom prst="rect">
            <a:avLst/>
          </a:prstGeom>
        </p:spPr>
      </p:pic>
      <p:pic>
        <p:nvPicPr>
          <p:cNvPr id="12" name="Imagen 11"/>
          <p:cNvPicPr>
            <a:picLocks noChangeAspect="1"/>
          </p:cNvPicPr>
          <p:nvPr/>
        </p:nvPicPr>
        <p:blipFill>
          <a:blip r:embed="rId9">
            <a:alphaModFix amt="41000"/>
          </a:blip>
          <a:stretch>
            <a:fillRect/>
          </a:stretch>
        </p:blipFill>
        <p:spPr>
          <a:xfrm>
            <a:off x="4790427" y="2946166"/>
            <a:ext cx="541333" cy="451111"/>
          </a:xfrm>
          <a:prstGeom prst="rect">
            <a:avLst/>
          </a:prstGeom>
        </p:spPr>
      </p:pic>
      <p:sp>
        <p:nvSpPr>
          <p:cNvPr id="25" name="Rectángulo 24"/>
          <p:cNvSpPr/>
          <p:nvPr/>
        </p:nvSpPr>
        <p:spPr>
          <a:xfrm>
            <a:off x="503239" y="2177570"/>
            <a:ext cx="3056852" cy="689420"/>
          </a:xfrm>
          <a:prstGeom prst="rect">
            <a:avLst/>
          </a:prstGeom>
        </p:spPr>
        <p:txBody>
          <a:bodyPr wrap="square" lIns="0" tIns="0" rIns="0" bIns="0">
            <a:spAutoFit/>
          </a:bodyPr>
          <a:lstStyle/>
          <a:p>
            <a:pPr>
              <a:lnSpc>
                <a:spcPct val="80000"/>
              </a:lnSpc>
            </a:pPr>
            <a:r>
              <a:rPr lang="es-PE" sz="2800" dirty="0">
                <a:latin typeface="Graphik Medium" charset="0"/>
                <a:ea typeface="Graphik Medium" charset="0"/>
                <a:cs typeface="Graphik Medium" charset="0"/>
              </a:rPr>
              <a:t>FILOSOFÍA</a:t>
            </a:r>
            <a:r>
              <a:rPr lang="es-PE" sz="2800" b="1" dirty="0">
                <a:latin typeface="Graphik Bold" charset="0"/>
                <a:ea typeface="Graphik Bold" charset="0"/>
                <a:cs typeface="Graphik Bold" charset="0"/>
              </a:rPr>
              <a:t> </a:t>
            </a:r>
            <a:br>
              <a:rPr lang="es-PE" sz="2800" b="1" dirty="0">
                <a:latin typeface="Graphik Bold" charset="0"/>
                <a:ea typeface="Graphik Bold" charset="0"/>
                <a:cs typeface="Graphik Bold" charset="0"/>
              </a:rPr>
            </a:br>
            <a:r>
              <a:rPr lang="es-PE" sz="2800" b="1" dirty="0">
                <a:latin typeface="Graphik Bold" charset="0"/>
                <a:ea typeface="Graphik Bold" charset="0"/>
                <a:cs typeface="Graphik Bold" charset="0"/>
              </a:rPr>
              <a:t>LEAN THINKING</a:t>
            </a:r>
            <a:endParaRPr lang="es-ES" sz="2800" b="1" dirty="0">
              <a:latin typeface="Graphik Bold" charset="0"/>
              <a:ea typeface="Graphik Bold" charset="0"/>
              <a:cs typeface="Graphik Bold" charset="0"/>
            </a:endParaRPr>
          </a:p>
        </p:txBody>
      </p:sp>
      <p:sp>
        <p:nvSpPr>
          <p:cNvPr id="27" name="Rectángulo 26"/>
          <p:cNvSpPr/>
          <p:nvPr/>
        </p:nvSpPr>
        <p:spPr>
          <a:xfrm>
            <a:off x="503237" y="3219842"/>
            <a:ext cx="2920016" cy="1085682"/>
          </a:xfrm>
          <a:prstGeom prst="rect">
            <a:avLst/>
          </a:prstGeom>
        </p:spPr>
        <p:txBody>
          <a:bodyPr wrap="square" lIns="0" tIns="0" rIns="0" bIns="0">
            <a:spAutoFit/>
          </a:bodyPr>
          <a:lstStyle/>
          <a:p>
            <a:pPr marL="180975" indent="-180975">
              <a:lnSpc>
                <a:spcPct val="120000"/>
              </a:lnSpc>
              <a:buClr>
                <a:srgbClr val="ACD144"/>
              </a:buClr>
              <a:buFont typeface="Arial" charset="0"/>
              <a:buChar char="•"/>
            </a:pPr>
            <a:r>
              <a:rPr lang="es-MX" sz="1200" dirty="0">
                <a:latin typeface="Graphik Medium" charset="0"/>
                <a:ea typeface="Graphik Medium" charset="0"/>
                <a:cs typeface="Graphik Medium" charset="0"/>
              </a:rPr>
              <a:t>¿Qué es LEAN?</a:t>
            </a:r>
          </a:p>
          <a:p>
            <a:pPr marL="180975" indent="-180975">
              <a:lnSpc>
                <a:spcPct val="120000"/>
              </a:lnSpc>
              <a:buClr>
                <a:srgbClr val="ACD144"/>
              </a:buClr>
              <a:buFont typeface="Arial" charset="0"/>
              <a:buChar char="•"/>
            </a:pPr>
            <a:r>
              <a:rPr lang="es-PE" sz="1200" dirty="0">
                <a:latin typeface="Graphik Medium" charset="0"/>
                <a:ea typeface="Graphik Medium" charset="0"/>
                <a:cs typeface="Graphik Medium" charset="0"/>
              </a:rPr>
              <a:t>Principios Lean</a:t>
            </a:r>
          </a:p>
          <a:p>
            <a:pPr marL="180975" indent="-180975">
              <a:lnSpc>
                <a:spcPct val="120000"/>
              </a:lnSpc>
              <a:buClr>
                <a:srgbClr val="ACD144"/>
              </a:buClr>
              <a:buFont typeface="Arial" charset="0"/>
              <a:buChar char="•"/>
            </a:pPr>
            <a:r>
              <a:rPr lang="es-PE" sz="1200" dirty="0">
                <a:latin typeface="Graphik Medium" charset="0"/>
                <a:ea typeface="Graphik Medium" charset="0"/>
                <a:cs typeface="Graphik Medium" charset="0"/>
              </a:rPr>
              <a:t>Los 8 desperdicios según Lean</a:t>
            </a:r>
          </a:p>
          <a:p>
            <a:pPr marL="180975" indent="-180975">
              <a:lnSpc>
                <a:spcPct val="120000"/>
              </a:lnSpc>
              <a:buClr>
                <a:srgbClr val="ACD144"/>
              </a:buClr>
              <a:buFont typeface="Arial" charset="0"/>
              <a:buChar char="•"/>
            </a:pPr>
            <a:r>
              <a:rPr lang="es-PE" sz="1200" dirty="0">
                <a:latin typeface="Graphik Medium" charset="0"/>
                <a:ea typeface="Graphik Medium" charset="0"/>
                <a:cs typeface="Graphik Medium" charset="0"/>
              </a:rPr>
              <a:t>Organización Lean</a:t>
            </a:r>
          </a:p>
          <a:p>
            <a:pPr marL="180975" indent="-180975">
              <a:lnSpc>
                <a:spcPct val="120000"/>
              </a:lnSpc>
              <a:buClr>
                <a:srgbClr val="ACD144"/>
              </a:buClr>
              <a:buFont typeface="Arial" charset="0"/>
              <a:buChar char="•"/>
            </a:pPr>
            <a:r>
              <a:rPr lang="es-PE" sz="1200" dirty="0">
                <a:latin typeface="Graphik Medium" charset="0"/>
                <a:ea typeface="Graphik Medium" charset="0"/>
                <a:cs typeface="Graphik Medium" charset="0"/>
              </a:rPr>
              <a:t>Operaciones Lean</a:t>
            </a:r>
          </a:p>
        </p:txBody>
      </p:sp>
      <p:sp>
        <p:nvSpPr>
          <p:cNvPr id="28" name="CuadroTexto 27">
            <a:extLst>
              <a:ext uri="{FF2B5EF4-FFF2-40B4-BE49-F238E27FC236}">
                <a16:creationId xmlns:a16="http://schemas.microsoft.com/office/drawing/2014/main" id="{93FC3217-3DCC-0941-BA6B-6CEEC9F1D080}"/>
              </a:ext>
            </a:extLst>
          </p:cNvPr>
          <p:cNvSpPr txBox="1"/>
          <p:nvPr/>
        </p:nvSpPr>
        <p:spPr>
          <a:xfrm>
            <a:off x="743902" y="1819386"/>
            <a:ext cx="1457648" cy="307777"/>
          </a:xfrm>
          <a:prstGeom prst="rect">
            <a:avLst/>
          </a:prstGeom>
          <a:noFill/>
        </p:spPr>
        <p:txBody>
          <a:bodyPr wrap="square" lIns="0" tIns="0" rIns="0" bIns="0" rtlCol="0">
            <a:spAutoFit/>
          </a:bodyPr>
          <a:lstStyle/>
          <a:p>
            <a:r>
              <a:rPr lang="es-ES_tradnl" sz="2000" b="1" dirty="0">
                <a:solidFill>
                  <a:srgbClr val="ACD144"/>
                </a:solidFill>
                <a:latin typeface="Calibri" charset="0"/>
                <a:ea typeface="Calibri" charset="0"/>
                <a:cs typeface="Calibri" charset="0"/>
              </a:rPr>
              <a:t>SESIÓN 10</a:t>
            </a:r>
          </a:p>
        </p:txBody>
      </p:sp>
      <p:pic>
        <p:nvPicPr>
          <p:cNvPr id="2" name="Imagen 1"/>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855457" y="809726"/>
            <a:ext cx="4820231" cy="4820231"/>
          </a:xfrm>
          <a:prstGeom prst="rect">
            <a:avLst/>
          </a:prstGeom>
        </p:spPr>
      </p:pic>
    </p:spTree>
    <p:extLst>
      <p:ext uri="{BB962C8B-B14F-4D97-AF65-F5344CB8AC3E}">
        <p14:creationId xmlns:p14="http://schemas.microsoft.com/office/powerpoint/2010/main" val="9092098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7285" y="917808"/>
            <a:ext cx="3885328" cy="1231106"/>
          </a:xfrm>
          <a:prstGeom prst="rect">
            <a:avLst/>
          </a:prstGeom>
        </p:spPr>
        <p:txBody>
          <a:bodyPr vert="horz" wrap="square" lIns="0" tIns="0" rIns="0" bIns="0" rtlCol="0">
            <a:spAutoFit/>
          </a:bodyPr>
          <a:lstStyle/>
          <a:p>
            <a:pPr>
              <a:spcAft>
                <a:spcPts val="600"/>
              </a:spcAft>
            </a:pPr>
            <a:r>
              <a:rPr lang="en-US" sz="1500" b="1" dirty="0">
                <a:latin typeface="Calibri" charset="0"/>
                <a:ea typeface="Calibri" charset="0"/>
                <a:cs typeface="Calibri" charset="0"/>
              </a:rPr>
              <a:t>LEAN</a:t>
            </a:r>
            <a:endParaRPr lang="es-PE" sz="1500" b="1" dirty="0">
              <a:latin typeface="Calibri" charset="0"/>
              <a:ea typeface="Calibri" charset="0"/>
              <a:cs typeface="Calibri" charset="0"/>
            </a:endParaRPr>
          </a:p>
          <a:p>
            <a:pPr>
              <a:spcAft>
                <a:spcPts val="833"/>
              </a:spcAft>
            </a:pPr>
            <a:r>
              <a:rPr lang="es-ES" sz="1500" dirty="0">
                <a:latin typeface="Calibri" charset="0"/>
                <a:ea typeface="Calibri" charset="0"/>
                <a:cs typeface="Calibri" charset="0"/>
              </a:rPr>
              <a:t>Al eliminar los desperdicios en los procesos, se pueden crear flujos de trabajo que tengan niveles de alto desempeño. Los resultados que se pueden lograr son:</a:t>
            </a:r>
            <a:endParaRPr lang="es-PE" sz="1500" dirty="0">
              <a:latin typeface="Calibri" charset="0"/>
              <a:ea typeface="Calibri" charset="0"/>
              <a:cs typeface="Calibri" charset="0"/>
            </a:endParaRPr>
          </a:p>
        </p:txBody>
      </p:sp>
      <p:sp>
        <p:nvSpPr>
          <p:cNvPr id="10"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PRINCIPIOS LEAN</a:t>
            </a:r>
          </a:p>
        </p:txBody>
      </p:sp>
      <p:sp>
        <p:nvSpPr>
          <p:cNvPr id="11" name="Rectángulo redondeado 10"/>
          <p:cNvSpPr/>
          <p:nvPr/>
        </p:nvSpPr>
        <p:spPr>
          <a:xfrm>
            <a:off x="503238" y="2495011"/>
            <a:ext cx="3889375" cy="450353"/>
          </a:xfrm>
          <a:prstGeom prst="roundRect">
            <a:avLst>
              <a:gd name="adj" fmla="val 10616"/>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0" rIns="0" bIns="0" rtlCol="0" anchor="ctr"/>
          <a:lstStyle/>
          <a:p>
            <a:pPr lvl="0" algn="ctr"/>
            <a:r>
              <a:rPr lang="es-ES" sz="1600">
                <a:solidFill>
                  <a:schemeClr val="bg1"/>
                </a:solidFill>
                <a:latin typeface="Calibri" charset="0"/>
                <a:ea typeface="Calibri" charset="0"/>
                <a:cs typeface="Calibri" charset="0"/>
              </a:rPr>
              <a:t>Reducción del esfuerzo humano</a:t>
            </a:r>
            <a:endParaRPr lang="es-PE" sz="1600" dirty="0">
              <a:solidFill>
                <a:schemeClr val="bg1"/>
              </a:solidFill>
              <a:latin typeface="Calibri" charset="0"/>
              <a:ea typeface="Calibri" charset="0"/>
              <a:cs typeface="Calibri" charset="0"/>
            </a:endParaRPr>
          </a:p>
        </p:txBody>
      </p:sp>
      <p:sp>
        <p:nvSpPr>
          <p:cNvPr id="12" name="Rectángulo redondeado 11"/>
          <p:cNvSpPr/>
          <p:nvPr/>
        </p:nvSpPr>
        <p:spPr>
          <a:xfrm>
            <a:off x="503238" y="3044430"/>
            <a:ext cx="3889375" cy="450353"/>
          </a:xfrm>
          <a:prstGeom prst="roundRect">
            <a:avLst>
              <a:gd name="adj" fmla="val 10616"/>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0" rIns="0" bIns="0" rtlCol="0" anchor="ctr"/>
          <a:lstStyle/>
          <a:p>
            <a:pPr lvl="0" algn="ctr"/>
            <a:r>
              <a:rPr lang="es-ES" sz="1600" dirty="0">
                <a:latin typeface="Calibri" charset="0"/>
                <a:ea typeface="Calibri" charset="0"/>
                <a:cs typeface="Calibri" charset="0"/>
              </a:rPr>
              <a:t>Reducción de inversiones</a:t>
            </a:r>
            <a:endParaRPr lang="es-PE" sz="1600" dirty="0">
              <a:solidFill>
                <a:schemeClr val="bg1"/>
              </a:solidFill>
              <a:latin typeface="Calibri" charset="0"/>
              <a:ea typeface="Calibri" charset="0"/>
              <a:cs typeface="Calibri" charset="0"/>
            </a:endParaRPr>
          </a:p>
        </p:txBody>
      </p:sp>
      <p:sp>
        <p:nvSpPr>
          <p:cNvPr id="13" name="Rectángulo redondeado 12"/>
          <p:cNvSpPr/>
          <p:nvPr/>
        </p:nvSpPr>
        <p:spPr>
          <a:xfrm>
            <a:off x="503238" y="3593849"/>
            <a:ext cx="3889375" cy="450353"/>
          </a:xfrm>
          <a:prstGeom prst="roundRect">
            <a:avLst>
              <a:gd name="adj" fmla="val 10616"/>
            </a:avLst>
          </a:prstGeom>
          <a:solidFill>
            <a:srgbClr val="FF7828"/>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0" rIns="0" bIns="0" rtlCol="0" anchor="ctr"/>
          <a:lstStyle/>
          <a:p>
            <a:pPr lvl="0" algn="ctr"/>
            <a:r>
              <a:rPr lang="es-ES" sz="1600" dirty="0">
                <a:latin typeface="Calibri" charset="0"/>
                <a:ea typeface="Calibri" charset="0"/>
                <a:cs typeface="Calibri" charset="0"/>
              </a:rPr>
              <a:t>Altos retornos de inversión (ROI)</a:t>
            </a:r>
            <a:endParaRPr lang="es-PE" sz="1600" dirty="0">
              <a:latin typeface="Calibri" charset="0"/>
              <a:ea typeface="Calibri" charset="0"/>
              <a:cs typeface="Calibri" charset="0"/>
            </a:endParaRPr>
          </a:p>
        </p:txBody>
      </p:sp>
      <p:sp>
        <p:nvSpPr>
          <p:cNvPr id="14" name="Rectángulo redondeado 13"/>
          <p:cNvSpPr/>
          <p:nvPr/>
        </p:nvSpPr>
        <p:spPr>
          <a:xfrm>
            <a:off x="503238" y="4143638"/>
            <a:ext cx="3889375" cy="613539"/>
          </a:xfrm>
          <a:prstGeom prst="roundRect">
            <a:avLst>
              <a:gd name="adj" fmla="val 10616"/>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0" rIns="0" bIns="0" rtlCol="0" anchor="ctr"/>
          <a:lstStyle/>
          <a:p>
            <a:pPr lvl="0" algn="ctr"/>
            <a:r>
              <a:rPr lang="es-ES" sz="1600" dirty="0">
                <a:latin typeface="Calibri" charset="0"/>
                <a:ea typeface="Calibri" charset="0"/>
                <a:cs typeface="Calibri" charset="0"/>
              </a:rPr>
              <a:t>Rápidas respuestas a las demandas </a:t>
            </a:r>
            <a:br>
              <a:rPr lang="es-ES" sz="1600" dirty="0">
                <a:latin typeface="Calibri" charset="0"/>
                <a:ea typeface="Calibri" charset="0"/>
                <a:cs typeface="Calibri" charset="0"/>
              </a:rPr>
            </a:br>
            <a:r>
              <a:rPr lang="es-ES" sz="1600" dirty="0">
                <a:latin typeface="Calibri" charset="0"/>
                <a:ea typeface="Calibri" charset="0"/>
                <a:cs typeface="Calibri" charset="0"/>
              </a:rPr>
              <a:t>de los clientes.</a:t>
            </a:r>
            <a:endParaRPr lang="es-PE" sz="1600" dirty="0">
              <a:latin typeface="Calibri" charset="0"/>
              <a:ea typeface="Calibri" charset="0"/>
              <a:cs typeface="Calibri" charset="0"/>
            </a:endParaRPr>
          </a:p>
        </p:txBody>
      </p:sp>
      <p:pic>
        <p:nvPicPr>
          <p:cNvPr id="32" name="Imagen 31"/>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4751388" y="481013"/>
            <a:ext cx="3924300" cy="4752976"/>
          </a:xfrm>
          <a:prstGeom prst="rect">
            <a:avLst/>
          </a:prstGeom>
        </p:spPr>
      </p:pic>
    </p:spTree>
    <p:extLst>
      <p:ext uri="{BB962C8B-B14F-4D97-AF65-F5344CB8AC3E}">
        <p14:creationId xmlns:p14="http://schemas.microsoft.com/office/powerpoint/2010/main" val="17093763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3238" y="659165"/>
            <a:ext cx="3885328" cy="230832"/>
          </a:xfrm>
          <a:prstGeom prst="rect">
            <a:avLst/>
          </a:prstGeom>
        </p:spPr>
        <p:txBody>
          <a:bodyPr vert="horz" wrap="square" lIns="0" tIns="0" rIns="0" bIns="0" rtlCol="0">
            <a:spAutoFit/>
          </a:bodyPr>
          <a:lstStyle/>
          <a:p>
            <a:pPr>
              <a:spcAft>
                <a:spcPts val="600"/>
              </a:spcAft>
            </a:pPr>
            <a:r>
              <a:rPr lang="en-US" sz="1500" b="1" dirty="0">
                <a:latin typeface="Calibri" charset="0"/>
                <a:ea typeface="Calibri" charset="0"/>
                <a:cs typeface="Calibri" charset="0"/>
              </a:rPr>
              <a:t>RESULTADOS LEAN</a:t>
            </a:r>
            <a:endParaRPr lang="es-PE" sz="1500" b="1" dirty="0">
              <a:latin typeface="Calibri" charset="0"/>
              <a:ea typeface="Calibri" charset="0"/>
              <a:cs typeface="Calibri" charset="0"/>
            </a:endParaRPr>
          </a:p>
        </p:txBody>
      </p:sp>
      <p:sp>
        <p:nvSpPr>
          <p:cNvPr id="10"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PRINCIPIOS LEAN</a:t>
            </a:r>
          </a:p>
        </p:txBody>
      </p:sp>
      <p:graphicFrame>
        <p:nvGraphicFramePr>
          <p:cNvPr id="2" name="Diagrama 1">
            <a:extLst>
              <a:ext uri="{FF2B5EF4-FFF2-40B4-BE49-F238E27FC236}">
                <a16:creationId xmlns:a16="http://schemas.microsoft.com/office/drawing/2014/main" id="{F350066F-E8A7-47AC-AF9D-B72EDBFDF5FD}"/>
              </a:ext>
            </a:extLst>
          </p:cNvPr>
          <p:cNvGraphicFramePr/>
          <p:nvPr>
            <p:extLst>
              <p:ext uri="{D42A27DB-BD31-4B8C-83A1-F6EECF244321}">
                <p14:modId xmlns:p14="http://schemas.microsoft.com/office/powerpoint/2010/main" val="53229927"/>
              </p:ext>
            </p:extLst>
          </p:nvPr>
        </p:nvGraphicFramePr>
        <p:xfrm>
          <a:off x="503238" y="1033224"/>
          <a:ext cx="8340959"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560800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Imagen 17"/>
          <p:cNvPicPr>
            <a:picLocks noChangeAspect="1"/>
          </p:cNvPicPr>
          <p:nvPr/>
        </p:nvPicPr>
        <p:blipFill rotWithShape="1">
          <a:blip r:embed="rId2">
            <a:extLst>
              <a:ext uri="{28A0092B-C50C-407E-A947-70E740481C1C}">
                <a14:useLocalDpi xmlns:a14="http://schemas.microsoft.com/office/drawing/2010/main" val="0"/>
              </a:ext>
            </a:extLst>
          </a:blip>
          <a:srcRect t="10726"/>
          <a:stretch/>
        </p:blipFill>
        <p:spPr>
          <a:xfrm>
            <a:off x="770639" y="827620"/>
            <a:ext cx="7611366" cy="3822174"/>
          </a:xfrm>
          <a:prstGeom prst="rect">
            <a:avLst/>
          </a:prstGeom>
        </p:spPr>
      </p:pic>
      <p:pic>
        <p:nvPicPr>
          <p:cNvPr id="10" name="Imagen 9"/>
          <p:cNvPicPr>
            <a:picLocks noChangeAspect="1"/>
          </p:cNvPicPr>
          <p:nvPr/>
        </p:nvPicPr>
        <p:blipFill rotWithShape="1">
          <a:blip r:embed="rId3" cstate="print">
            <a:extLst>
              <a:ext uri="{28A0092B-C50C-407E-A947-70E740481C1C}">
                <a14:useLocalDpi xmlns:a14="http://schemas.microsoft.com/office/drawing/2010/main" val="0"/>
              </a:ext>
            </a:extLst>
          </a:blip>
          <a:srcRect t="13537" b="1648"/>
          <a:stretch/>
        </p:blipFill>
        <p:spPr>
          <a:xfrm>
            <a:off x="1655730" y="1116965"/>
            <a:ext cx="5850784" cy="2791327"/>
          </a:xfrm>
          <a:prstGeom prst="roundRect">
            <a:avLst>
              <a:gd name="adj" fmla="val 13391"/>
            </a:avLst>
          </a:prstGeom>
        </p:spPr>
      </p:pic>
      <p:sp>
        <p:nvSpPr>
          <p:cNvPr id="14" name="Rectángulo 13">
            <a:extLst>
              <a:ext uri="{FF2B5EF4-FFF2-40B4-BE49-F238E27FC236}">
                <a16:creationId xmlns:a16="http://schemas.microsoft.com/office/drawing/2014/main" id="{EDA42F00-38E7-0C47-BDD0-50DCE8597847}"/>
              </a:ext>
            </a:extLst>
          </p:cNvPr>
          <p:cNvSpPr/>
          <p:nvPr/>
        </p:nvSpPr>
        <p:spPr>
          <a:xfrm>
            <a:off x="683568" y="481236"/>
            <a:ext cx="544831" cy="193899"/>
          </a:xfrm>
          <a:prstGeom prst="rect">
            <a:avLst/>
          </a:prstGeom>
        </p:spPr>
        <p:txBody>
          <a:bodyPr wrap="square" lIns="0" tIns="0" rIns="0" bIns="0">
            <a:spAutoFit/>
          </a:bodyPr>
          <a:lstStyle/>
          <a:p>
            <a:pPr>
              <a:lnSpc>
                <a:spcPct val="90000"/>
              </a:lnSpc>
              <a:spcBef>
                <a:spcPts val="0"/>
              </a:spcBef>
              <a:defRPr/>
            </a:pPr>
            <a:r>
              <a:rPr lang="es-PE" sz="1400" b="1" dirty="0">
                <a:solidFill>
                  <a:srgbClr val="00B1C3"/>
                </a:solidFill>
                <a:latin typeface="Calibri" charset="0"/>
                <a:ea typeface="Calibri" charset="0"/>
                <a:cs typeface="Calibri" charset="0"/>
              </a:rPr>
              <a:t>VIDEO</a:t>
            </a:r>
            <a:endParaRPr lang="es-ES" sz="1600" b="1" dirty="0">
              <a:solidFill>
                <a:srgbClr val="00B1C3"/>
              </a:solidFill>
              <a:latin typeface="Calibri" charset="0"/>
              <a:ea typeface="Calibri" charset="0"/>
              <a:cs typeface="Calibri" charset="0"/>
            </a:endParaRPr>
          </a:p>
        </p:txBody>
      </p:sp>
      <p:grpSp>
        <p:nvGrpSpPr>
          <p:cNvPr id="15" name="Agrupar 7">
            <a:extLst>
              <a:ext uri="{FF2B5EF4-FFF2-40B4-BE49-F238E27FC236}">
                <a16:creationId xmlns:a16="http://schemas.microsoft.com/office/drawing/2014/main" id="{C1009D55-C843-C946-8EC7-F7F8D2C27332}"/>
              </a:ext>
            </a:extLst>
          </p:cNvPr>
          <p:cNvGrpSpPr/>
          <p:nvPr/>
        </p:nvGrpSpPr>
        <p:grpSpPr>
          <a:xfrm>
            <a:off x="514858" y="499074"/>
            <a:ext cx="131794" cy="132296"/>
            <a:chOff x="511902" y="912278"/>
            <a:chExt cx="281320" cy="282391"/>
          </a:xfrm>
        </p:grpSpPr>
        <p:sp>
          <p:nvSpPr>
            <p:cNvPr id="16" name="Elipse 15">
              <a:extLst>
                <a:ext uri="{FF2B5EF4-FFF2-40B4-BE49-F238E27FC236}">
                  <a16:creationId xmlns:a16="http://schemas.microsoft.com/office/drawing/2014/main" id="{84C8B161-EAED-6847-9CFF-F251AC09DD35}"/>
                </a:ext>
              </a:extLst>
            </p:cNvPr>
            <p:cNvSpPr/>
            <p:nvPr/>
          </p:nvSpPr>
          <p:spPr>
            <a:xfrm rot="5400000">
              <a:off x="511366" y="912814"/>
              <a:ext cx="282391" cy="281320"/>
            </a:xfrm>
            <a:prstGeom prst="ellipse">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7" name="Imagen 16">
              <a:extLst>
                <a:ext uri="{FF2B5EF4-FFF2-40B4-BE49-F238E27FC236}">
                  <a16:creationId xmlns:a16="http://schemas.microsoft.com/office/drawing/2014/main" id="{D994D540-FF38-FF46-85B2-E3A549079115}"/>
                </a:ext>
              </a:extLst>
            </p:cNvPr>
            <p:cNvPicPr>
              <a:picLocks noChangeAspect="1"/>
            </p:cNvPicPr>
            <p:nvPr/>
          </p:nvPicPr>
          <p:blipFill>
            <a:blip r:embed="rId4">
              <a:alphaModFix/>
              <a:lum bright="100000" contrast="100000"/>
            </a:blip>
            <a:stretch>
              <a:fillRect/>
            </a:stretch>
          </p:blipFill>
          <p:spPr>
            <a:xfrm rot="5400000">
              <a:off x="578093" y="979007"/>
              <a:ext cx="148937" cy="148937"/>
            </a:xfrm>
            <a:prstGeom prst="rect">
              <a:avLst/>
            </a:prstGeom>
          </p:spPr>
        </p:pic>
      </p:grpSp>
      <p:sp>
        <p:nvSpPr>
          <p:cNvPr id="11" name="CuadroTexto 10">
            <a:extLst>
              <a:ext uri="{FF2B5EF4-FFF2-40B4-BE49-F238E27FC236}">
                <a16:creationId xmlns:a16="http://schemas.microsoft.com/office/drawing/2014/main" id="{83F4936C-625E-E847-93C1-6D63B606CEA9}"/>
              </a:ext>
            </a:extLst>
          </p:cNvPr>
          <p:cNvSpPr txBox="1"/>
          <p:nvPr/>
        </p:nvSpPr>
        <p:spPr>
          <a:xfrm>
            <a:off x="1499337" y="4371232"/>
            <a:ext cx="6882668" cy="692497"/>
          </a:xfrm>
          <a:prstGeom prst="rect">
            <a:avLst/>
          </a:prstGeom>
          <a:noFill/>
        </p:spPr>
        <p:txBody>
          <a:bodyPr wrap="square" lIns="0" tIns="0" rIns="0" bIns="0" rtlCol="0">
            <a:spAutoFit/>
          </a:bodyPr>
          <a:lstStyle/>
          <a:p>
            <a:pPr>
              <a:spcAft>
                <a:spcPts val="600"/>
              </a:spcAft>
            </a:pPr>
            <a:endParaRPr lang="es-ES_tradnl" sz="2400" b="1" dirty="0">
              <a:latin typeface="Calibri" charset="0"/>
              <a:ea typeface="Calibri" charset="0"/>
              <a:cs typeface="Calibri" charset="0"/>
            </a:endParaRPr>
          </a:p>
          <a:p>
            <a:pPr marL="228600"/>
            <a:r>
              <a:rPr lang="es-ES" altLang="es-ES" sz="1600" dirty="0">
                <a:latin typeface="Calibri" charset="0"/>
                <a:cs typeface="Calibri" charset="0"/>
              </a:rPr>
              <a:t>https://www.youtube.com/watch?v=GWeXZ3Kc0fU&amp;ab_channel=optimuspino</a:t>
            </a:r>
          </a:p>
        </p:txBody>
      </p:sp>
      <p:pic>
        <p:nvPicPr>
          <p:cNvPr id="12" name="Imagen 11">
            <a:extLst>
              <a:ext uri="{FF2B5EF4-FFF2-40B4-BE49-F238E27FC236}">
                <a16:creationId xmlns:a16="http://schemas.microsoft.com/office/drawing/2014/main" id="{AB659928-B171-EA4B-A132-4107813E7D16}"/>
              </a:ext>
            </a:extLst>
          </p:cNvPr>
          <p:cNvPicPr>
            <a:picLocks noChangeAspect="1"/>
          </p:cNvPicPr>
          <p:nvPr/>
        </p:nvPicPr>
        <p:blipFill>
          <a:blip r:embed="rId5"/>
          <a:stretch>
            <a:fillRect/>
          </a:stretch>
        </p:blipFill>
        <p:spPr>
          <a:xfrm>
            <a:off x="1406694" y="4819521"/>
            <a:ext cx="185286" cy="177874"/>
          </a:xfrm>
          <a:prstGeom prst="rect">
            <a:avLst/>
          </a:prstGeom>
        </p:spPr>
      </p:pic>
    </p:spTree>
    <p:extLst>
      <p:ext uri="{BB962C8B-B14F-4D97-AF65-F5344CB8AC3E}">
        <p14:creationId xmlns:p14="http://schemas.microsoft.com/office/powerpoint/2010/main" val="3686563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B059A0B7-B06F-4941-85FE-EA384C8ACEAA}"/>
              </a:ext>
            </a:extLst>
          </p:cNvPr>
          <p:cNvSpPr txBox="1"/>
          <p:nvPr/>
        </p:nvSpPr>
        <p:spPr>
          <a:xfrm>
            <a:off x="517584" y="302954"/>
            <a:ext cx="8108831" cy="4555093"/>
          </a:xfrm>
          <a:prstGeom prst="rect">
            <a:avLst/>
          </a:prstGeom>
          <a:noFill/>
        </p:spPr>
        <p:txBody>
          <a:bodyPr wrap="square" rtlCol="0">
            <a:spAutoFit/>
          </a:bodyPr>
          <a:lstStyle/>
          <a:p>
            <a:pPr algn="ctr"/>
            <a:r>
              <a:rPr lang="es-ES" sz="2000" b="1" dirty="0">
                <a:solidFill>
                  <a:schemeClr val="tx2">
                    <a:lumMod val="60000"/>
                    <a:lumOff val="40000"/>
                  </a:schemeClr>
                </a:solidFill>
                <a:latin typeface="Calibri" panose="020F0502020204030204" pitchFamily="34" charset="0"/>
                <a:cs typeface="Calibri" panose="020F0502020204030204" pitchFamily="34" charset="0"/>
              </a:rPr>
              <a:t>Análisis del video</a:t>
            </a:r>
          </a:p>
          <a:p>
            <a:endParaRPr lang="es-ES" b="1" dirty="0">
              <a:latin typeface="Calibri" panose="020F0502020204030204" pitchFamily="34" charset="0"/>
              <a:cs typeface="Calibri" panose="020F0502020204030204" pitchFamily="34" charset="0"/>
            </a:endParaRPr>
          </a:p>
          <a:p>
            <a:pPr algn="just"/>
            <a:r>
              <a:rPr lang="es-ES" b="1" dirty="0">
                <a:solidFill>
                  <a:schemeClr val="accent5">
                    <a:lumMod val="75000"/>
                  </a:schemeClr>
                </a:solidFill>
                <a:latin typeface="Calibri" panose="020F0502020204030204" pitchFamily="34" charset="0"/>
                <a:cs typeface="Calibri" panose="020F0502020204030204" pitchFamily="34" charset="0"/>
              </a:rPr>
              <a:t>Premisa</a:t>
            </a:r>
            <a:r>
              <a:rPr lang="es-ES" b="1" dirty="0">
                <a:solidFill>
                  <a:schemeClr val="tx2">
                    <a:lumMod val="60000"/>
                    <a:lumOff val="40000"/>
                  </a:schemeClr>
                </a:solidFill>
                <a:latin typeface="Calibri" panose="020F0502020204030204" pitchFamily="34" charset="0"/>
                <a:cs typeface="Calibri" panose="020F0502020204030204" pitchFamily="34" charset="0"/>
              </a:rPr>
              <a:t>: </a:t>
            </a:r>
            <a:r>
              <a:rPr lang="es-ES" dirty="0">
                <a:latin typeface="Calibri" panose="020F0502020204030204" pitchFamily="34" charset="0"/>
                <a:cs typeface="Calibri" panose="020F0502020204030204" pitchFamily="34" charset="0"/>
              </a:rPr>
              <a:t>En octubre del 2012 New York fue devastada por el huracán Sandy y aunque muchos organismos hacían todo lo posible por ayudar, 6 meses después las personas aún tenían hambre.</a:t>
            </a:r>
          </a:p>
          <a:p>
            <a:pPr algn="just"/>
            <a:endParaRPr lang="es-ES" dirty="0">
              <a:latin typeface="Calibri" panose="020F0502020204030204" pitchFamily="34" charset="0"/>
              <a:cs typeface="Calibri" panose="020F0502020204030204" pitchFamily="34" charset="0"/>
            </a:endParaRPr>
          </a:p>
          <a:p>
            <a:pPr algn="just"/>
            <a:r>
              <a:rPr lang="es-ES" dirty="0">
                <a:latin typeface="Calibri" panose="020F0502020204030204" pitchFamily="34" charset="0"/>
                <a:cs typeface="Calibri" panose="020F0502020204030204" pitchFamily="34" charset="0"/>
              </a:rPr>
              <a:t>Debido a esto George, un encargado de bodega de Metro </a:t>
            </a:r>
            <a:r>
              <a:rPr lang="es-ES" dirty="0" err="1">
                <a:latin typeface="Calibri" panose="020F0502020204030204" pitchFamily="34" charset="0"/>
                <a:cs typeface="Calibri" panose="020F0502020204030204" pitchFamily="34" charset="0"/>
              </a:rPr>
              <a:t>food</a:t>
            </a:r>
            <a:r>
              <a:rPr lang="es-ES" dirty="0">
                <a:latin typeface="Calibri" panose="020F0502020204030204" pitchFamily="34" charset="0"/>
                <a:cs typeface="Calibri" panose="020F0502020204030204" pitchFamily="34" charset="0"/>
              </a:rPr>
              <a:t>, entrega cajas con comida a los más necesitamos. Cada caja alimenta a una familia por 3 días.</a:t>
            </a:r>
          </a:p>
          <a:p>
            <a:pPr algn="just"/>
            <a:endParaRPr lang="es-ES" dirty="0">
              <a:latin typeface="Calibri" panose="020F0502020204030204" pitchFamily="34" charset="0"/>
              <a:cs typeface="Calibri" panose="020F0502020204030204" pitchFamily="34" charset="0"/>
            </a:endParaRPr>
          </a:p>
          <a:p>
            <a:pPr algn="just"/>
            <a:r>
              <a:rPr lang="es-ES" b="1" dirty="0">
                <a:solidFill>
                  <a:schemeClr val="accent5">
                    <a:lumMod val="75000"/>
                  </a:schemeClr>
                </a:solidFill>
                <a:latin typeface="Calibri" panose="020F0502020204030204" pitchFamily="34" charset="0"/>
                <a:cs typeface="Calibri" panose="020F0502020204030204" pitchFamily="34" charset="0"/>
              </a:rPr>
              <a:t>Problemática</a:t>
            </a:r>
            <a:r>
              <a:rPr lang="es-ES" b="1" dirty="0">
                <a:solidFill>
                  <a:schemeClr val="tx2">
                    <a:lumMod val="60000"/>
                    <a:lumOff val="40000"/>
                  </a:schemeClr>
                </a:solidFill>
                <a:latin typeface="Calibri" panose="020F0502020204030204" pitchFamily="34" charset="0"/>
                <a:cs typeface="Calibri" panose="020F0502020204030204" pitchFamily="34" charset="0"/>
              </a:rPr>
              <a:t>: </a:t>
            </a:r>
            <a:r>
              <a:rPr lang="es-ES" dirty="0">
                <a:latin typeface="Calibri" panose="020F0502020204030204" pitchFamily="34" charset="0"/>
                <a:cs typeface="Calibri" panose="020F0502020204030204" pitchFamily="34" charset="0"/>
              </a:rPr>
              <a:t>No existe un buen sistema funcionando que permita llevar la cantidad de comida </a:t>
            </a:r>
            <a:r>
              <a:rPr lang="es-ES" b="1" dirty="0">
                <a:latin typeface="Calibri" panose="020F0502020204030204" pitchFamily="34" charset="0"/>
                <a:cs typeface="Calibri" panose="020F0502020204030204" pitchFamily="34" charset="0"/>
              </a:rPr>
              <a:t>necesaria</a:t>
            </a:r>
            <a:r>
              <a:rPr lang="es-ES" dirty="0">
                <a:latin typeface="Calibri" panose="020F0502020204030204" pitchFamily="34" charset="0"/>
                <a:cs typeface="Calibri" panose="020F0502020204030204" pitchFamily="34" charset="0"/>
              </a:rPr>
              <a:t> de manera rápida y oportuna.</a:t>
            </a:r>
          </a:p>
          <a:p>
            <a:pPr algn="just"/>
            <a:endParaRPr lang="es-ES" dirty="0">
              <a:latin typeface="Calibri" panose="020F0502020204030204" pitchFamily="34" charset="0"/>
              <a:cs typeface="Calibri" panose="020F0502020204030204" pitchFamily="34" charset="0"/>
            </a:endParaRPr>
          </a:p>
          <a:p>
            <a:pPr algn="just"/>
            <a:r>
              <a:rPr lang="es-ES" b="1" dirty="0">
                <a:solidFill>
                  <a:schemeClr val="accent5">
                    <a:lumMod val="75000"/>
                  </a:schemeClr>
                </a:solidFill>
                <a:latin typeface="Calibri" panose="020F0502020204030204" pitchFamily="34" charset="0"/>
                <a:cs typeface="Calibri" panose="020F0502020204030204" pitchFamily="34" charset="0"/>
              </a:rPr>
              <a:t>Solución</a:t>
            </a:r>
            <a:r>
              <a:rPr lang="es-ES" b="1" dirty="0">
                <a:solidFill>
                  <a:schemeClr val="tx2">
                    <a:lumMod val="60000"/>
                    <a:lumOff val="40000"/>
                  </a:schemeClr>
                </a:solidFill>
                <a:latin typeface="Calibri" panose="020F0502020204030204" pitchFamily="34" charset="0"/>
                <a:cs typeface="Calibri" panose="020F0502020204030204" pitchFamily="34" charset="0"/>
              </a:rPr>
              <a:t>: </a:t>
            </a:r>
            <a:r>
              <a:rPr lang="es-ES" dirty="0">
                <a:latin typeface="Calibri" panose="020F0502020204030204" pitchFamily="34" charset="0"/>
                <a:cs typeface="Calibri" panose="020F0502020204030204" pitchFamily="34" charset="0"/>
              </a:rPr>
              <a:t>Aplicar Lean </a:t>
            </a:r>
            <a:r>
              <a:rPr lang="es-ES" dirty="0" err="1">
                <a:latin typeface="Calibri" panose="020F0502020204030204" pitchFamily="34" charset="0"/>
                <a:cs typeface="Calibri" panose="020F0502020204030204" pitchFamily="34" charset="0"/>
              </a:rPr>
              <a:t>Manufacturing</a:t>
            </a:r>
            <a:r>
              <a:rPr lang="es-ES" dirty="0">
                <a:latin typeface="Calibri" panose="020F0502020204030204" pitchFamily="34" charset="0"/>
                <a:cs typeface="Calibri" panose="020F0502020204030204" pitchFamily="34" charset="0"/>
              </a:rPr>
              <a:t> / TPS. Consiste en aplicar la suma de varias mejoras pequeñas, simples y económicas, con la finalidad de tener un impacto mayor. Estos principios se pueden aplicar a cualquier tipo de proceso.</a:t>
            </a:r>
          </a:p>
          <a:p>
            <a:pPr algn="just"/>
            <a:endParaRPr lang="es-PE"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2691146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B059A0B7-B06F-4941-85FE-EA384C8ACEAA}"/>
              </a:ext>
            </a:extLst>
          </p:cNvPr>
          <p:cNvSpPr txBox="1"/>
          <p:nvPr/>
        </p:nvSpPr>
        <p:spPr>
          <a:xfrm>
            <a:off x="517584" y="155275"/>
            <a:ext cx="8108831" cy="3447098"/>
          </a:xfrm>
          <a:prstGeom prst="rect">
            <a:avLst/>
          </a:prstGeom>
          <a:noFill/>
        </p:spPr>
        <p:txBody>
          <a:bodyPr wrap="square" rtlCol="0">
            <a:spAutoFit/>
          </a:bodyPr>
          <a:lstStyle/>
          <a:p>
            <a:pPr algn="ctr"/>
            <a:r>
              <a:rPr lang="es-ES" sz="2000" b="1" dirty="0">
                <a:solidFill>
                  <a:schemeClr val="tx2">
                    <a:lumMod val="60000"/>
                    <a:lumOff val="40000"/>
                  </a:schemeClr>
                </a:solidFill>
                <a:latin typeface="Calibri" panose="020F0502020204030204" pitchFamily="34" charset="0"/>
                <a:cs typeface="Calibri" panose="020F0502020204030204" pitchFamily="34" charset="0"/>
              </a:rPr>
              <a:t>Análisis del video</a:t>
            </a:r>
          </a:p>
          <a:p>
            <a:endParaRPr lang="es-ES" b="1" dirty="0">
              <a:latin typeface="Calibri" panose="020F0502020204030204" pitchFamily="34" charset="0"/>
              <a:cs typeface="Calibri" panose="020F0502020204030204" pitchFamily="34" charset="0"/>
            </a:endParaRPr>
          </a:p>
          <a:p>
            <a:pPr algn="just"/>
            <a:r>
              <a:rPr lang="es-ES" b="1" dirty="0">
                <a:solidFill>
                  <a:schemeClr val="accent5">
                    <a:lumMod val="75000"/>
                  </a:schemeClr>
                </a:solidFill>
                <a:latin typeface="Calibri" panose="020F0502020204030204" pitchFamily="34" charset="0"/>
                <a:cs typeface="Calibri" panose="020F0502020204030204" pitchFamily="34" charset="0"/>
              </a:rPr>
              <a:t>Plan de acción: </a:t>
            </a:r>
            <a:r>
              <a:rPr lang="es-ES" dirty="0">
                <a:latin typeface="Calibri" panose="020F0502020204030204" pitchFamily="34" charset="0"/>
                <a:cs typeface="Calibri" panose="020F0502020204030204" pitchFamily="34" charset="0"/>
              </a:rPr>
              <a:t>Tienen 8 semanas para hacer más eficiente a Metro </a:t>
            </a:r>
            <a:r>
              <a:rPr lang="es-ES" dirty="0" err="1">
                <a:latin typeface="Calibri" panose="020F0502020204030204" pitchFamily="34" charset="0"/>
                <a:cs typeface="Calibri" panose="020F0502020204030204" pitchFamily="34" charset="0"/>
              </a:rPr>
              <a:t>Food</a:t>
            </a:r>
            <a:r>
              <a:rPr lang="es-ES" dirty="0">
                <a:latin typeface="Calibri" panose="020F0502020204030204" pitchFamily="34" charset="0"/>
                <a:cs typeface="Calibri" panose="020F0502020204030204" pitchFamily="34" charset="0"/>
              </a:rPr>
              <a:t>.</a:t>
            </a:r>
          </a:p>
          <a:p>
            <a:pPr algn="just"/>
            <a:endParaRPr lang="es-ES" dirty="0">
              <a:latin typeface="Calibri" panose="020F0502020204030204" pitchFamily="34" charset="0"/>
              <a:cs typeface="Calibri" panose="020F0502020204030204" pitchFamily="34" charset="0"/>
            </a:endParaRPr>
          </a:p>
          <a:p>
            <a:pPr algn="just"/>
            <a:r>
              <a:rPr lang="es-ES" b="1" dirty="0">
                <a:latin typeface="Calibri" panose="020F0502020204030204" pitchFamily="34" charset="0"/>
                <a:cs typeface="Calibri" panose="020F0502020204030204" pitchFamily="34" charset="0"/>
              </a:rPr>
              <a:t>Mejora 1: Eliminar desperdicios </a:t>
            </a:r>
            <a:r>
              <a:rPr lang="es-ES" dirty="0">
                <a:latin typeface="Calibri" panose="020F0502020204030204" pitchFamily="34" charset="0"/>
                <a:cs typeface="Calibri" panose="020F0502020204030204" pitchFamily="34" charset="0"/>
                <a:sym typeface="Wingdings" panose="05000000000000000000" pitchFamily="2" charset="2"/>
              </a:rPr>
              <a:t> Ajustar el tamaño de la caja con la finalidad de no despachar tanto aire. </a:t>
            </a:r>
          </a:p>
          <a:p>
            <a:pPr marL="742950" lvl="1" indent="-285750" algn="just">
              <a:buFont typeface="Wingdings" panose="05000000000000000000" pitchFamily="2" charset="2"/>
              <a:buChar char="ü"/>
            </a:pPr>
            <a:r>
              <a:rPr lang="es-ES" b="1" dirty="0">
                <a:latin typeface="Calibri" panose="020F0502020204030204" pitchFamily="34" charset="0"/>
                <a:cs typeface="Calibri" panose="020F0502020204030204" pitchFamily="34" charset="0"/>
                <a:sym typeface="Wingdings" panose="05000000000000000000" pitchFamily="2" charset="2"/>
              </a:rPr>
              <a:t>Beneficio 1 </a:t>
            </a:r>
            <a:r>
              <a:rPr lang="es-ES" dirty="0">
                <a:latin typeface="Calibri" panose="020F0502020204030204" pitchFamily="34" charset="0"/>
                <a:cs typeface="Calibri" panose="020F0502020204030204" pitchFamily="34" charset="0"/>
                <a:sym typeface="Wingdings" panose="05000000000000000000" pitchFamily="2" charset="2"/>
              </a:rPr>
              <a:t> Con cajas más pequeñas se podrá cargar el camión con más cajas de comida para servir a más personas.</a:t>
            </a:r>
          </a:p>
          <a:p>
            <a:pPr marL="742950" lvl="1" indent="-285750" algn="just">
              <a:buFont typeface="Wingdings" panose="05000000000000000000" pitchFamily="2" charset="2"/>
              <a:buChar char="ü"/>
            </a:pPr>
            <a:r>
              <a:rPr lang="es-ES" b="1" dirty="0">
                <a:latin typeface="Calibri" panose="020F0502020204030204" pitchFamily="34" charset="0"/>
                <a:cs typeface="Calibri" panose="020F0502020204030204" pitchFamily="34" charset="0"/>
                <a:sym typeface="Wingdings" panose="05000000000000000000" pitchFamily="2" charset="2"/>
              </a:rPr>
              <a:t>Beneficio 2 </a:t>
            </a:r>
            <a:r>
              <a:rPr lang="es-ES" dirty="0">
                <a:latin typeface="Calibri" panose="020F0502020204030204" pitchFamily="34" charset="0"/>
                <a:cs typeface="Calibri" panose="020F0502020204030204" pitchFamily="34" charset="0"/>
                <a:sym typeface="Wingdings" panose="05000000000000000000" pitchFamily="2" charset="2"/>
              </a:rPr>
              <a:t>  Las cajas más pequeñas son más fáciles de manipular, lo que reduce el tiempo que toma cargar el camión con las cajas de comida.</a:t>
            </a:r>
          </a:p>
          <a:p>
            <a:pPr marL="742950" lvl="1" indent="-285750" algn="just">
              <a:buFont typeface="Wingdings" panose="05000000000000000000" pitchFamily="2" charset="2"/>
              <a:buChar char="ü"/>
            </a:pPr>
            <a:r>
              <a:rPr lang="es-ES" b="1" dirty="0">
                <a:latin typeface="Calibri" panose="020F0502020204030204" pitchFamily="34" charset="0"/>
                <a:cs typeface="Calibri" panose="020F0502020204030204" pitchFamily="34" charset="0"/>
                <a:sym typeface="Wingdings" panose="05000000000000000000" pitchFamily="2" charset="2"/>
              </a:rPr>
              <a:t>Cantidad de cajas por camión:</a:t>
            </a:r>
            <a:endParaRPr lang="es-ES" b="1" dirty="0">
              <a:latin typeface="Calibri" panose="020F0502020204030204" pitchFamily="34" charset="0"/>
              <a:cs typeface="Calibri" panose="020F0502020204030204" pitchFamily="34" charset="0"/>
            </a:endParaRPr>
          </a:p>
          <a:p>
            <a:pPr algn="just"/>
            <a:endParaRPr lang="es-PE" dirty="0">
              <a:latin typeface="Calibri" panose="020F0502020204030204" pitchFamily="34" charset="0"/>
              <a:cs typeface="Calibri" panose="020F0502020204030204" pitchFamily="34" charset="0"/>
            </a:endParaRPr>
          </a:p>
        </p:txBody>
      </p:sp>
      <p:pic>
        <p:nvPicPr>
          <p:cNvPr id="3" name="Imagen 2">
            <a:extLst>
              <a:ext uri="{FF2B5EF4-FFF2-40B4-BE49-F238E27FC236}">
                <a16:creationId xmlns:a16="http://schemas.microsoft.com/office/drawing/2014/main" id="{EFE424AD-048B-43BE-BF40-DA1EEF38B51F}"/>
              </a:ext>
            </a:extLst>
          </p:cNvPr>
          <p:cNvPicPr>
            <a:picLocks noChangeAspect="1"/>
          </p:cNvPicPr>
          <p:nvPr/>
        </p:nvPicPr>
        <p:blipFill>
          <a:blip r:embed="rId2"/>
          <a:stretch>
            <a:fillRect/>
          </a:stretch>
        </p:blipFill>
        <p:spPr>
          <a:xfrm>
            <a:off x="241538" y="3803553"/>
            <a:ext cx="3536833" cy="1712344"/>
          </a:xfrm>
          <a:prstGeom prst="rect">
            <a:avLst/>
          </a:prstGeom>
        </p:spPr>
      </p:pic>
      <p:pic>
        <p:nvPicPr>
          <p:cNvPr id="4" name="Imagen 3">
            <a:extLst>
              <a:ext uri="{FF2B5EF4-FFF2-40B4-BE49-F238E27FC236}">
                <a16:creationId xmlns:a16="http://schemas.microsoft.com/office/drawing/2014/main" id="{856843C5-3A76-42BC-BF23-12F3C1910323}"/>
              </a:ext>
            </a:extLst>
          </p:cNvPr>
          <p:cNvPicPr>
            <a:picLocks noChangeAspect="1"/>
          </p:cNvPicPr>
          <p:nvPr/>
        </p:nvPicPr>
        <p:blipFill>
          <a:blip r:embed="rId3"/>
          <a:stretch>
            <a:fillRect/>
          </a:stretch>
        </p:blipFill>
        <p:spPr>
          <a:xfrm>
            <a:off x="4054415" y="3803552"/>
            <a:ext cx="4848046" cy="1712343"/>
          </a:xfrm>
          <a:prstGeom prst="rect">
            <a:avLst/>
          </a:prstGeom>
        </p:spPr>
      </p:pic>
      <p:sp>
        <p:nvSpPr>
          <p:cNvPr id="5" name="CuadroTexto 4">
            <a:extLst>
              <a:ext uri="{FF2B5EF4-FFF2-40B4-BE49-F238E27FC236}">
                <a16:creationId xmlns:a16="http://schemas.microsoft.com/office/drawing/2014/main" id="{B6DC020E-F194-4F4B-92AE-AF0EBDB19558}"/>
              </a:ext>
            </a:extLst>
          </p:cNvPr>
          <p:cNvSpPr txBox="1"/>
          <p:nvPr/>
        </p:nvSpPr>
        <p:spPr>
          <a:xfrm>
            <a:off x="1764062" y="4475057"/>
            <a:ext cx="1056700" cy="400110"/>
          </a:xfrm>
          <a:prstGeom prst="rect">
            <a:avLst/>
          </a:prstGeom>
          <a:noFill/>
        </p:spPr>
        <p:txBody>
          <a:bodyPr wrap="none" rtlCol="0">
            <a:spAutoFit/>
          </a:bodyPr>
          <a:lstStyle/>
          <a:p>
            <a:r>
              <a:rPr lang="es-ES" sz="2000" b="1" dirty="0"/>
              <a:t>ANTES</a:t>
            </a:r>
            <a:endParaRPr lang="es-PE" b="1" dirty="0"/>
          </a:p>
        </p:txBody>
      </p:sp>
      <p:sp>
        <p:nvSpPr>
          <p:cNvPr id="6" name="CuadroTexto 5">
            <a:extLst>
              <a:ext uri="{FF2B5EF4-FFF2-40B4-BE49-F238E27FC236}">
                <a16:creationId xmlns:a16="http://schemas.microsoft.com/office/drawing/2014/main" id="{6A210101-228C-4098-9511-EA77F77948FA}"/>
              </a:ext>
            </a:extLst>
          </p:cNvPr>
          <p:cNvSpPr txBox="1"/>
          <p:nvPr/>
        </p:nvSpPr>
        <p:spPr>
          <a:xfrm>
            <a:off x="6027668" y="4311048"/>
            <a:ext cx="1414170" cy="400110"/>
          </a:xfrm>
          <a:prstGeom prst="rect">
            <a:avLst/>
          </a:prstGeom>
          <a:noFill/>
        </p:spPr>
        <p:txBody>
          <a:bodyPr wrap="none" rtlCol="0">
            <a:spAutoFit/>
          </a:bodyPr>
          <a:lstStyle/>
          <a:p>
            <a:r>
              <a:rPr lang="es-ES" sz="2000" b="1" dirty="0"/>
              <a:t>DESPUÉS</a:t>
            </a:r>
            <a:endParaRPr lang="es-PE" sz="2000" b="1" dirty="0"/>
          </a:p>
        </p:txBody>
      </p:sp>
    </p:spTree>
    <p:extLst>
      <p:ext uri="{BB962C8B-B14F-4D97-AF65-F5344CB8AC3E}">
        <p14:creationId xmlns:p14="http://schemas.microsoft.com/office/powerpoint/2010/main" val="13024849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B059A0B7-B06F-4941-85FE-EA384C8ACEAA}"/>
              </a:ext>
            </a:extLst>
          </p:cNvPr>
          <p:cNvSpPr txBox="1"/>
          <p:nvPr/>
        </p:nvSpPr>
        <p:spPr>
          <a:xfrm>
            <a:off x="517584" y="172528"/>
            <a:ext cx="8108831" cy="3447098"/>
          </a:xfrm>
          <a:prstGeom prst="rect">
            <a:avLst/>
          </a:prstGeom>
          <a:noFill/>
        </p:spPr>
        <p:txBody>
          <a:bodyPr wrap="square" rtlCol="0">
            <a:spAutoFit/>
          </a:bodyPr>
          <a:lstStyle/>
          <a:p>
            <a:pPr algn="ctr"/>
            <a:r>
              <a:rPr lang="es-ES" sz="2000" b="1" dirty="0">
                <a:solidFill>
                  <a:schemeClr val="tx2">
                    <a:lumMod val="60000"/>
                    <a:lumOff val="40000"/>
                  </a:schemeClr>
                </a:solidFill>
                <a:latin typeface="Calibri" panose="020F0502020204030204" pitchFamily="34" charset="0"/>
                <a:cs typeface="Calibri" panose="020F0502020204030204" pitchFamily="34" charset="0"/>
              </a:rPr>
              <a:t>Análisis del video</a:t>
            </a:r>
          </a:p>
          <a:p>
            <a:endParaRPr lang="es-ES" b="1" dirty="0">
              <a:latin typeface="Calibri" panose="020F0502020204030204" pitchFamily="34" charset="0"/>
              <a:cs typeface="Calibri" panose="020F0502020204030204" pitchFamily="34" charset="0"/>
            </a:endParaRPr>
          </a:p>
          <a:p>
            <a:pPr algn="just"/>
            <a:r>
              <a:rPr lang="es-ES" b="1" dirty="0">
                <a:latin typeface="Calibri" panose="020F0502020204030204" pitchFamily="34" charset="0"/>
                <a:cs typeface="Calibri" panose="020F0502020204030204" pitchFamily="34" charset="0"/>
              </a:rPr>
              <a:t>Mejora 2: Crear un flujo continuo</a:t>
            </a:r>
            <a:r>
              <a:rPr lang="es-ES" dirty="0">
                <a:latin typeface="Calibri" panose="020F0502020204030204" pitchFamily="34" charset="0"/>
                <a:cs typeface="Calibri" panose="020F0502020204030204" pitchFamily="34" charset="0"/>
                <a:sym typeface="Wingdings" panose="05000000000000000000" pitchFamily="2" charset="2"/>
              </a:rPr>
              <a:t> Facilitar a los voluntarios el empaquetado de productos ya que tenían que caminar largas distancias llevando cosas pesadas. El lugar era desordenado y todos hurgaban para sacar cosas. </a:t>
            </a:r>
          </a:p>
          <a:p>
            <a:pPr marL="742950" lvl="1" indent="-285750" algn="just">
              <a:buFont typeface="Wingdings" panose="05000000000000000000" pitchFamily="2" charset="2"/>
              <a:buChar char="ü"/>
            </a:pPr>
            <a:r>
              <a:rPr lang="es-ES" b="1" dirty="0">
                <a:latin typeface="Calibri" panose="020F0502020204030204" pitchFamily="34" charset="0"/>
                <a:cs typeface="Calibri" panose="020F0502020204030204" pitchFamily="34" charset="0"/>
                <a:sym typeface="Wingdings" panose="05000000000000000000" pitchFamily="2" charset="2"/>
              </a:rPr>
              <a:t>Beneficio </a:t>
            </a:r>
            <a:r>
              <a:rPr lang="es-ES" dirty="0">
                <a:latin typeface="Calibri" panose="020F0502020204030204" pitchFamily="34" charset="0"/>
                <a:cs typeface="Calibri" panose="020F0502020204030204" pitchFamily="34" charset="0"/>
                <a:sym typeface="Wingdings" panose="05000000000000000000" pitchFamily="2" charset="2"/>
              </a:rPr>
              <a:t> Se ordenó la distribución del lugar y a las personas para que estén a un lado de la fila, mientras los productos pasaban por el medio. Con esto el personal ya no tenía que caminar 5m para alcanzar 2 latas de maíz, sino que todos los productos estarían listos y disponibles en el lugar correcto y en el momento correcto para que pudieran empacar la caja.</a:t>
            </a:r>
          </a:p>
          <a:p>
            <a:pPr marL="742950" lvl="1" indent="-285750" algn="just">
              <a:buFont typeface="Wingdings" panose="05000000000000000000" pitchFamily="2" charset="2"/>
              <a:buChar char="ü"/>
            </a:pPr>
            <a:r>
              <a:rPr lang="es-ES" b="1" dirty="0">
                <a:latin typeface="Calibri" panose="020F0502020204030204" pitchFamily="34" charset="0"/>
                <a:cs typeface="Calibri" panose="020F0502020204030204" pitchFamily="34" charset="0"/>
                <a:sym typeface="Wingdings" panose="05000000000000000000" pitchFamily="2" charset="2"/>
              </a:rPr>
              <a:t>Tiempo de empaque:</a:t>
            </a:r>
          </a:p>
          <a:p>
            <a:pPr algn="just"/>
            <a:endParaRPr lang="es-PE" dirty="0">
              <a:latin typeface="Calibri" panose="020F0502020204030204" pitchFamily="34" charset="0"/>
              <a:cs typeface="Calibri" panose="020F0502020204030204" pitchFamily="34" charset="0"/>
            </a:endParaRPr>
          </a:p>
        </p:txBody>
      </p:sp>
      <p:pic>
        <p:nvPicPr>
          <p:cNvPr id="8" name="Imagen 7">
            <a:extLst>
              <a:ext uri="{FF2B5EF4-FFF2-40B4-BE49-F238E27FC236}">
                <a16:creationId xmlns:a16="http://schemas.microsoft.com/office/drawing/2014/main" id="{C14C5DF2-BC73-47A7-8E90-147586BF9181}"/>
              </a:ext>
            </a:extLst>
          </p:cNvPr>
          <p:cNvPicPr>
            <a:picLocks noChangeAspect="1"/>
          </p:cNvPicPr>
          <p:nvPr/>
        </p:nvPicPr>
        <p:blipFill>
          <a:blip r:embed="rId2"/>
          <a:stretch>
            <a:fillRect/>
          </a:stretch>
        </p:blipFill>
        <p:spPr>
          <a:xfrm>
            <a:off x="1608684" y="3619626"/>
            <a:ext cx="1769825" cy="1682131"/>
          </a:xfrm>
          <a:prstGeom prst="rect">
            <a:avLst/>
          </a:prstGeom>
        </p:spPr>
      </p:pic>
      <p:pic>
        <p:nvPicPr>
          <p:cNvPr id="9" name="Imagen 8">
            <a:extLst>
              <a:ext uri="{FF2B5EF4-FFF2-40B4-BE49-F238E27FC236}">
                <a16:creationId xmlns:a16="http://schemas.microsoft.com/office/drawing/2014/main" id="{3AD854FE-5500-49B9-ADB1-DC1163F1D3F6}"/>
              </a:ext>
            </a:extLst>
          </p:cNvPr>
          <p:cNvPicPr>
            <a:picLocks noChangeAspect="1"/>
          </p:cNvPicPr>
          <p:nvPr/>
        </p:nvPicPr>
        <p:blipFill>
          <a:blip r:embed="rId3"/>
          <a:stretch>
            <a:fillRect/>
          </a:stretch>
        </p:blipFill>
        <p:spPr>
          <a:xfrm>
            <a:off x="5763291" y="3753235"/>
            <a:ext cx="2586038" cy="1281113"/>
          </a:xfrm>
          <a:prstGeom prst="rect">
            <a:avLst/>
          </a:prstGeom>
        </p:spPr>
      </p:pic>
      <p:sp>
        <p:nvSpPr>
          <p:cNvPr id="10" name="CuadroTexto 9">
            <a:extLst>
              <a:ext uri="{FF2B5EF4-FFF2-40B4-BE49-F238E27FC236}">
                <a16:creationId xmlns:a16="http://schemas.microsoft.com/office/drawing/2014/main" id="{2BD645DB-8B65-4114-813C-2490CB1A98E2}"/>
              </a:ext>
            </a:extLst>
          </p:cNvPr>
          <p:cNvSpPr txBox="1"/>
          <p:nvPr/>
        </p:nvSpPr>
        <p:spPr>
          <a:xfrm>
            <a:off x="478636" y="4060581"/>
            <a:ext cx="1056700" cy="400110"/>
          </a:xfrm>
          <a:prstGeom prst="rect">
            <a:avLst/>
          </a:prstGeom>
          <a:noFill/>
        </p:spPr>
        <p:txBody>
          <a:bodyPr wrap="none" rtlCol="0">
            <a:spAutoFit/>
          </a:bodyPr>
          <a:lstStyle/>
          <a:p>
            <a:r>
              <a:rPr lang="es-ES" sz="2000" b="1" dirty="0"/>
              <a:t>ANTES</a:t>
            </a:r>
            <a:endParaRPr lang="es-PE" b="1" dirty="0"/>
          </a:p>
        </p:txBody>
      </p:sp>
      <p:sp>
        <p:nvSpPr>
          <p:cNvPr id="11" name="CuadroTexto 10">
            <a:extLst>
              <a:ext uri="{FF2B5EF4-FFF2-40B4-BE49-F238E27FC236}">
                <a16:creationId xmlns:a16="http://schemas.microsoft.com/office/drawing/2014/main" id="{7F899E11-A5BE-4791-BD1B-AAB261969BC8}"/>
              </a:ext>
            </a:extLst>
          </p:cNvPr>
          <p:cNvSpPr txBox="1"/>
          <p:nvPr/>
        </p:nvSpPr>
        <p:spPr>
          <a:xfrm>
            <a:off x="4275773" y="4040624"/>
            <a:ext cx="1414170" cy="400110"/>
          </a:xfrm>
          <a:prstGeom prst="rect">
            <a:avLst/>
          </a:prstGeom>
          <a:noFill/>
        </p:spPr>
        <p:txBody>
          <a:bodyPr wrap="none" rtlCol="0">
            <a:spAutoFit/>
          </a:bodyPr>
          <a:lstStyle/>
          <a:p>
            <a:r>
              <a:rPr lang="es-ES" sz="2000" b="1" dirty="0"/>
              <a:t>DESPUÉS</a:t>
            </a:r>
            <a:endParaRPr lang="es-PE" b="1" dirty="0"/>
          </a:p>
        </p:txBody>
      </p:sp>
    </p:spTree>
    <p:extLst>
      <p:ext uri="{BB962C8B-B14F-4D97-AF65-F5344CB8AC3E}">
        <p14:creationId xmlns:p14="http://schemas.microsoft.com/office/powerpoint/2010/main" val="24423139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2C3B4B5D-5DCC-4DE2-83A2-872DBCFA1A74}"/>
              </a:ext>
            </a:extLst>
          </p:cNvPr>
          <p:cNvPicPr>
            <a:picLocks noChangeAspect="1"/>
          </p:cNvPicPr>
          <p:nvPr/>
        </p:nvPicPr>
        <p:blipFill>
          <a:blip r:embed="rId2"/>
          <a:stretch>
            <a:fillRect/>
          </a:stretch>
        </p:blipFill>
        <p:spPr>
          <a:xfrm>
            <a:off x="0" y="0"/>
            <a:ext cx="5434642" cy="2746443"/>
          </a:xfrm>
          <a:prstGeom prst="rect">
            <a:avLst/>
          </a:prstGeom>
        </p:spPr>
      </p:pic>
      <p:pic>
        <p:nvPicPr>
          <p:cNvPr id="3" name="Imagen 2">
            <a:extLst>
              <a:ext uri="{FF2B5EF4-FFF2-40B4-BE49-F238E27FC236}">
                <a16:creationId xmlns:a16="http://schemas.microsoft.com/office/drawing/2014/main" id="{0A085EA1-7D53-4C8A-A4BB-4072CB8D7BE3}"/>
              </a:ext>
            </a:extLst>
          </p:cNvPr>
          <p:cNvPicPr>
            <a:picLocks noChangeAspect="1"/>
          </p:cNvPicPr>
          <p:nvPr/>
        </p:nvPicPr>
        <p:blipFill>
          <a:blip r:embed="rId3"/>
          <a:stretch>
            <a:fillRect/>
          </a:stretch>
        </p:blipFill>
        <p:spPr>
          <a:xfrm>
            <a:off x="3554083" y="2940822"/>
            <a:ext cx="5589917" cy="2774178"/>
          </a:xfrm>
          <a:prstGeom prst="rect">
            <a:avLst/>
          </a:prstGeom>
        </p:spPr>
      </p:pic>
    </p:spTree>
    <p:extLst>
      <p:ext uri="{BB962C8B-B14F-4D97-AF65-F5344CB8AC3E}">
        <p14:creationId xmlns:p14="http://schemas.microsoft.com/office/powerpoint/2010/main" val="32781547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B059A0B7-B06F-4941-85FE-EA384C8ACEAA}"/>
              </a:ext>
            </a:extLst>
          </p:cNvPr>
          <p:cNvSpPr txBox="1"/>
          <p:nvPr/>
        </p:nvSpPr>
        <p:spPr>
          <a:xfrm>
            <a:off x="517584" y="172528"/>
            <a:ext cx="8108831" cy="2616101"/>
          </a:xfrm>
          <a:prstGeom prst="rect">
            <a:avLst/>
          </a:prstGeom>
          <a:noFill/>
        </p:spPr>
        <p:txBody>
          <a:bodyPr wrap="square" rtlCol="0">
            <a:spAutoFit/>
          </a:bodyPr>
          <a:lstStyle/>
          <a:p>
            <a:pPr algn="ctr"/>
            <a:r>
              <a:rPr lang="es-ES" sz="2000" b="1" dirty="0">
                <a:solidFill>
                  <a:schemeClr val="tx2">
                    <a:lumMod val="60000"/>
                    <a:lumOff val="40000"/>
                  </a:schemeClr>
                </a:solidFill>
                <a:latin typeface="Calibri" panose="020F0502020204030204" pitchFamily="34" charset="0"/>
                <a:cs typeface="Calibri" panose="020F0502020204030204" pitchFamily="34" charset="0"/>
              </a:rPr>
              <a:t>Análisis del video</a:t>
            </a:r>
          </a:p>
          <a:p>
            <a:endParaRPr lang="es-ES" b="1" dirty="0">
              <a:latin typeface="Calibri" panose="020F0502020204030204" pitchFamily="34" charset="0"/>
              <a:cs typeface="Calibri" panose="020F0502020204030204" pitchFamily="34" charset="0"/>
            </a:endParaRPr>
          </a:p>
          <a:p>
            <a:pPr algn="just"/>
            <a:r>
              <a:rPr lang="es-ES" b="1" dirty="0">
                <a:latin typeface="Calibri" panose="020F0502020204030204" pitchFamily="34" charset="0"/>
                <a:cs typeface="Calibri" panose="020F0502020204030204" pitchFamily="34" charset="0"/>
              </a:rPr>
              <a:t>Mejora 3: KAIZEN (Mejora continua) </a:t>
            </a:r>
            <a:r>
              <a:rPr lang="es-ES" b="1" dirty="0">
                <a:latin typeface="Calibri" panose="020F0502020204030204" pitchFamily="34" charset="0"/>
                <a:cs typeface="Calibri" panose="020F0502020204030204" pitchFamily="34" charset="0"/>
                <a:sym typeface="Wingdings" panose="05000000000000000000" pitchFamily="2" charset="2"/>
              </a:rPr>
              <a:t> </a:t>
            </a:r>
            <a:r>
              <a:rPr lang="es-ES" dirty="0">
                <a:latin typeface="Calibri" panose="020F0502020204030204" pitchFamily="34" charset="0"/>
                <a:cs typeface="Calibri" panose="020F0502020204030204" pitchFamily="34" charset="0"/>
                <a:sym typeface="Wingdings" panose="05000000000000000000" pitchFamily="2" charset="2"/>
              </a:rPr>
              <a:t>Filosofía que busca mejorar continuamente los procesos. La palabra “PROBLEMA” puede tener una connotación negativa; sin embargo, es mejor decir “Tenemos algo que mejorar” (paso a paso).</a:t>
            </a:r>
          </a:p>
          <a:p>
            <a:pPr marL="285750" indent="-285750" algn="just">
              <a:buFont typeface="Wingdings" panose="05000000000000000000" pitchFamily="2" charset="2"/>
              <a:buChar char="ü"/>
            </a:pPr>
            <a:r>
              <a:rPr lang="es-ES" b="1" dirty="0">
                <a:latin typeface="Calibri" panose="020F0502020204030204" pitchFamily="34" charset="0"/>
                <a:cs typeface="Calibri" panose="020F0502020204030204" pitchFamily="34" charset="0"/>
                <a:sym typeface="Wingdings" panose="05000000000000000000" pitchFamily="2" charset="2"/>
              </a:rPr>
              <a:t>Beneficio 1 </a:t>
            </a:r>
            <a:r>
              <a:rPr lang="es-ES" dirty="0">
                <a:latin typeface="Calibri" panose="020F0502020204030204" pitchFamily="34" charset="0"/>
                <a:cs typeface="Calibri" panose="020F0502020204030204" pitchFamily="34" charset="0"/>
                <a:sym typeface="Wingdings" panose="05000000000000000000" pitchFamily="2" charset="2"/>
              </a:rPr>
              <a:t> El tiempo de distribución de las cajas hacia el público se redujo considerablemente. Aumento en la satisfacción del público.</a:t>
            </a:r>
          </a:p>
          <a:p>
            <a:pPr marL="285750" indent="-285750" algn="just">
              <a:buFont typeface="Wingdings" panose="05000000000000000000" pitchFamily="2" charset="2"/>
              <a:buChar char="ü"/>
            </a:pPr>
            <a:r>
              <a:rPr lang="es-ES" b="1" dirty="0">
                <a:latin typeface="Calibri" panose="020F0502020204030204" pitchFamily="34" charset="0"/>
                <a:cs typeface="Calibri" panose="020F0502020204030204" pitchFamily="34" charset="0"/>
                <a:sym typeface="Wingdings" panose="05000000000000000000" pitchFamily="2" charset="2"/>
              </a:rPr>
              <a:t>Beneficio 2 </a:t>
            </a:r>
            <a:r>
              <a:rPr lang="es-ES" dirty="0">
                <a:latin typeface="Calibri" panose="020F0502020204030204" pitchFamily="34" charset="0"/>
                <a:cs typeface="Calibri" panose="020F0502020204030204" pitchFamily="34" charset="0"/>
                <a:sym typeface="Wingdings" panose="05000000000000000000" pitchFamily="2" charset="2"/>
              </a:rPr>
              <a:t> George y Metro </a:t>
            </a:r>
            <a:r>
              <a:rPr lang="es-ES" dirty="0" err="1">
                <a:latin typeface="Calibri" panose="020F0502020204030204" pitchFamily="34" charset="0"/>
                <a:cs typeface="Calibri" panose="020F0502020204030204" pitchFamily="34" charset="0"/>
                <a:sym typeface="Wingdings" panose="05000000000000000000" pitchFamily="2" charset="2"/>
              </a:rPr>
              <a:t>food</a:t>
            </a:r>
            <a:r>
              <a:rPr lang="es-ES" dirty="0">
                <a:latin typeface="Calibri" panose="020F0502020204030204" pitchFamily="34" charset="0"/>
                <a:cs typeface="Calibri" panose="020F0502020204030204" pitchFamily="34" charset="0"/>
                <a:sym typeface="Wingdings" panose="05000000000000000000" pitchFamily="2" charset="2"/>
              </a:rPr>
              <a:t> ahora pueden alimentar a 400 familias más en la mitad del tiempo.</a:t>
            </a:r>
            <a:endParaRPr lang="es-PE" dirty="0">
              <a:latin typeface="Calibri" panose="020F0502020204030204" pitchFamily="34" charset="0"/>
              <a:cs typeface="Calibri" panose="020F0502020204030204" pitchFamily="34" charset="0"/>
            </a:endParaRPr>
          </a:p>
        </p:txBody>
      </p:sp>
      <p:pic>
        <p:nvPicPr>
          <p:cNvPr id="3" name="Imagen 2">
            <a:extLst>
              <a:ext uri="{FF2B5EF4-FFF2-40B4-BE49-F238E27FC236}">
                <a16:creationId xmlns:a16="http://schemas.microsoft.com/office/drawing/2014/main" id="{E19449C0-FCBF-474E-A630-324A186FB7B8}"/>
              </a:ext>
            </a:extLst>
          </p:cNvPr>
          <p:cNvPicPr>
            <a:picLocks noChangeAspect="1"/>
          </p:cNvPicPr>
          <p:nvPr/>
        </p:nvPicPr>
        <p:blipFill>
          <a:blip r:embed="rId2"/>
          <a:stretch>
            <a:fillRect/>
          </a:stretch>
        </p:blipFill>
        <p:spPr>
          <a:xfrm>
            <a:off x="241540" y="3461355"/>
            <a:ext cx="4288031" cy="2014140"/>
          </a:xfrm>
          <a:prstGeom prst="rect">
            <a:avLst/>
          </a:prstGeom>
        </p:spPr>
      </p:pic>
      <p:pic>
        <p:nvPicPr>
          <p:cNvPr id="4" name="Imagen 3">
            <a:extLst>
              <a:ext uri="{FF2B5EF4-FFF2-40B4-BE49-F238E27FC236}">
                <a16:creationId xmlns:a16="http://schemas.microsoft.com/office/drawing/2014/main" id="{6CCE69FA-0BF1-43A4-B8B8-008800B6EAEE}"/>
              </a:ext>
            </a:extLst>
          </p:cNvPr>
          <p:cNvPicPr>
            <a:picLocks noChangeAspect="1"/>
          </p:cNvPicPr>
          <p:nvPr/>
        </p:nvPicPr>
        <p:blipFill>
          <a:blip r:embed="rId3"/>
          <a:stretch>
            <a:fillRect/>
          </a:stretch>
        </p:blipFill>
        <p:spPr>
          <a:xfrm>
            <a:off x="4823617" y="3461355"/>
            <a:ext cx="4078844" cy="2014140"/>
          </a:xfrm>
          <a:prstGeom prst="rect">
            <a:avLst/>
          </a:prstGeom>
        </p:spPr>
      </p:pic>
      <p:sp>
        <p:nvSpPr>
          <p:cNvPr id="12" name="CuadroTexto 11">
            <a:extLst>
              <a:ext uri="{FF2B5EF4-FFF2-40B4-BE49-F238E27FC236}">
                <a16:creationId xmlns:a16="http://schemas.microsoft.com/office/drawing/2014/main" id="{397F2C09-C11B-4B97-9A50-33C44C3625EB}"/>
              </a:ext>
            </a:extLst>
          </p:cNvPr>
          <p:cNvSpPr txBox="1"/>
          <p:nvPr/>
        </p:nvSpPr>
        <p:spPr>
          <a:xfrm>
            <a:off x="1857205" y="3061245"/>
            <a:ext cx="1056700" cy="400110"/>
          </a:xfrm>
          <a:prstGeom prst="rect">
            <a:avLst/>
          </a:prstGeom>
          <a:noFill/>
        </p:spPr>
        <p:txBody>
          <a:bodyPr wrap="none" rtlCol="0">
            <a:spAutoFit/>
          </a:bodyPr>
          <a:lstStyle/>
          <a:p>
            <a:r>
              <a:rPr lang="es-ES" sz="2000" b="1" dirty="0"/>
              <a:t>ANTES</a:t>
            </a:r>
            <a:endParaRPr lang="es-PE" b="1" dirty="0"/>
          </a:p>
        </p:txBody>
      </p:sp>
      <p:sp>
        <p:nvSpPr>
          <p:cNvPr id="13" name="CuadroTexto 12">
            <a:extLst>
              <a:ext uri="{FF2B5EF4-FFF2-40B4-BE49-F238E27FC236}">
                <a16:creationId xmlns:a16="http://schemas.microsoft.com/office/drawing/2014/main" id="{05F9B741-C745-4FE5-921E-742DFCB3DB6E}"/>
              </a:ext>
            </a:extLst>
          </p:cNvPr>
          <p:cNvSpPr txBox="1"/>
          <p:nvPr/>
        </p:nvSpPr>
        <p:spPr>
          <a:xfrm>
            <a:off x="6230097" y="3061245"/>
            <a:ext cx="1414170" cy="400110"/>
          </a:xfrm>
          <a:prstGeom prst="rect">
            <a:avLst/>
          </a:prstGeom>
          <a:noFill/>
        </p:spPr>
        <p:txBody>
          <a:bodyPr wrap="none" rtlCol="0">
            <a:spAutoFit/>
          </a:bodyPr>
          <a:lstStyle/>
          <a:p>
            <a:r>
              <a:rPr lang="es-ES" sz="2000" b="1" dirty="0"/>
              <a:t>DESPUÉS</a:t>
            </a:r>
            <a:endParaRPr lang="es-PE" b="1" dirty="0"/>
          </a:p>
        </p:txBody>
      </p:sp>
    </p:spTree>
    <p:extLst>
      <p:ext uri="{BB962C8B-B14F-4D97-AF65-F5344CB8AC3E}">
        <p14:creationId xmlns:p14="http://schemas.microsoft.com/office/powerpoint/2010/main" val="1988311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3" y="3169972"/>
            <a:ext cx="4679505" cy="775597"/>
          </a:xfrm>
          <a:prstGeom prst="rect">
            <a:avLst/>
          </a:prstGeom>
          <a:noFill/>
        </p:spPr>
        <p:txBody>
          <a:bodyPr wrap="square" lIns="0" tIns="0" rIns="0" bIns="0" rtlCol="0">
            <a:spAutoFit/>
          </a:bodyPr>
          <a:lstStyle/>
          <a:p>
            <a:pPr>
              <a:lnSpc>
                <a:spcPct val="90000"/>
              </a:lnSpc>
              <a:spcBef>
                <a:spcPts val="1000"/>
              </a:spcBef>
              <a:defRPr/>
            </a:pPr>
            <a:r>
              <a:rPr lang="es-PE" sz="2800" dirty="0">
                <a:solidFill>
                  <a:schemeClr val="bg1"/>
                </a:solidFill>
                <a:latin typeface="Graphik Regular" charset="0"/>
                <a:ea typeface="Graphik Regular" charset="0"/>
                <a:cs typeface="Graphik Regular" charset="0"/>
              </a:rPr>
              <a:t>LOS 8 DESPERDICIOS </a:t>
            </a:r>
            <a:r>
              <a:rPr lang="es-PE" sz="2800" b="1" dirty="0">
                <a:solidFill>
                  <a:schemeClr val="bg1"/>
                </a:solidFill>
                <a:latin typeface="Graphik Bold" charset="0"/>
                <a:ea typeface="Graphik Bold" charset="0"/>
                <a:cs typeface="Graphik Bold" charset="0"/>
              </a:rPr>
              <a:t>SEGÚN LEAN</a:t>
            </a: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3" y="2869612"/>
            <a:ext cx="195423" cy="201256"/>
          </a:xfrm>
          <a:prstGeom prst="rect">
            <a:avLst/>
          </a:prstGeom>
        </p:spPr>
      </p:pic>
    </p:spTree>
    <p:extLst>
      <p:ext uri="{BB962C8B-B14F-4D97-AF65-F5344CB8AC3E}">
        <p14:creationId xmlns:p14="http://schemas.microsoft.com/office/powerpoint/2010/main" val="18584475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8780" y="918355"/>
            <a:ext cx="7719531" cy="246221"/>
          </a:xfrm>
          <a:prstGeom prst="rect">
            <a:avLst/>
          </a:prstGeom>
        </p:spPr>
        <p:txBody>
          <a:bodyPr vert="horz" wrap="square" lIns="0" tIns="0" rIns="0" bIns="0" rtlCol="0">
            <a:spAutoFit/>
          </a:bodyPr>
          <a:lstStyle/>
          <a:p>
            <a:r>
              <a:rPr lang="es-PE" sz="1600" b="1" dirty="0">
                <a:latin typeface="Calibri" charset="0"/>
                <a:ea typeface="Calibri" charset="0"/>
                <a:cs typeface="Calibri" charset="0"/>
              </a:rPr>
              <a:t>LOS 8 DESPERDICIOS SEGÚN LEAN</a:t>
            </a:r>
            <a:endParaRPr lang="es-PE" sz="1600" dirty="0">
              <a:latin typeface="Calibri" charset="0"/>
              <a:ea typeface="Calibri" charset="0"/>
              <a:cs typeface="Calibri" charset="0"/>
            </a:endParaRPr>
          </a:p>
        </p:txBody>
      </p:sp>
      <p:pic>
        <p:nvPicPr>
          <p:cNvPr id="14" name="Imagen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03238" y="3379233"/>
            <a:ext cx="1985704" cy="1324465"/>
          </a:xfrm>
          <a:prstGeom prst="rect">
            <a:avLst/>
          </a:prstGeom>
        </p:spPr>
      </p:pic>
      <p:pic>
        <p:nvPicPr>
          <p:cNvPr id="15" name="Imagen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44310" y="3379232"/>
            <a:ext cx="1969130" cy="1324465"/>
          </a:xfrm>
          <a:prstGeom prst="rect">
            <a:avLst/>
          </a:prstGeom>
        </p:spPr>
      </p:pic>
      <p:pic>
        <p:nvPicPr>
          <p:cNvPr id="16" name="Imagen 1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584435" y="3381590"/>
            <a:ext cx="1966756" cy="1322107"/>
          </a:xfrm>
          <a:prstGeom prst="rect">
            <a:avLst/>
          </a:prstGeom>
        </p:spPr>
      </p:pic>
      <p:pic>
        <p:nvPicPr>
          <p:cNvPr id="17" name="Imagen 1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719906" y="1286994"/>
            <a:ext cx="1955782" cy="1324465"/>
          </a:xfrm>
          <a:prstGeom prst="rect">
            <a:avLst/>
          </a:prstGeom>
          <a:ln>
            <a:solidFill>
              <a:schemeClr val="bg1">
                <a:lumMod val="75000"/>
              </a:schemeClr>
            </a:solidFill>
          </a:ln>
        </p:spPr>
      </p:pic>
      <p:pic>
        <p:nvPicPr>
          <p:cNvPr id="18" name="Imagen 1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06559" y="3379232"/>
            <a:ext cx="1970326" cy="1324465"/>
          </a:xfrm>
          <a:prstGeom prst="rect">
            <a:avLst/>
          </a:prstGeom>
        </p:spPr>
      </p:pic>
      <p:pic>
        <p:nvPicPr>
          <p:cNvPr id="19" name="Imagen 1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644310" y="1286995"/>
            <a:ext cx="1969130" cy="1324127"/>
          </a:xfrm>
          <a:prstGeom prst="rect">
            <a:avLst/>
          </a:prstGeom>
        </p:spPr>
      </p:pic>
      <p:pic>
        <p:nvPicPr>
          <p:cNvPr id="20" name="Imagen 19"/>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584434" y="1286994"/>
            <a:ext cx="1966757" cy="1318401"/>
          </a:xfrm>
          <a:prstGeom prst="rect">
            <a:avLst/>
          </a:prstGeom>
        </p:spPr>
      </p:pic>
      <p:pic>
        <p:nvPicPr>
          <p:cNvPr id="21" name="Imagen 20"/>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03238" y="1291346"/>
            <a:ext cx="1989036" cy="1314050"/>
          </a:xfrm>
          <a:prstGeom prst="rect">
            <a:avLst/>
          </a:prstGeom>
        </p:spPr>
      </p:pic>
      <p:sp>
        <p:nvSpPr>
          <p:cNvPr id="22"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LOS </a:t>
            </a:r>
            <a:r>
              <a:rPr lang="es-PE" sz="1000" dirty="0">
                <a:solidFill>
                  <a:schemeClr val="bg1">
                    <a:lumMod val="65000"/>
                  </a:schemeClr>
                </a:solidFill>
                <a:latin typeface="Calibri" charset="0"/>
                <a:ea typeface="Calibri" charset="0"/>
                <a:cs typeface="Calibri" charset="0"/>
              </a:rPr>
              <a:t>8 DESPERDICIOS SEGÚN LEAN</a:t>
            </a:r>
          </a:p>
        </p:txBody>
      </p:sp>
      <p:sp>
        <p:nvSpPr>
          <p:cNvPr id="2" name="Rectángulo redondeado 1"/>
          <p:cNvSpPr/>
          <p:nvPr/>
        </p:nvSpPr>
        <p:spPr>
          <a:xfrm>
            <a:off x="503238" y="2649855"/>
            <a:ext cx="1985704" cy="484632"/>
          </a:xfrm>
          <a:prstGeom prst="roundRect">
            <a:avLst>
              <a:gd name="adj" fmla="val 11930"/>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0" bIns="0" rtlCol="0" anchor="t"/>
          <a:lstStyle/>
          <a:p>
            <a:pPr marL="180975" lvl="0" indent="-180975">
              <a:buFont typeface="+mj-lt"/>
              <a:buAutoNum type="arabicPeriod"/>
            </a:pPr>
            <a:r>
              <a:rPr lang="es-ES" sz="1300" b="1" dirty="0">
                <a:latin typeface="Calibri" charset="0"/>
                <a:ea typeface="Calibri" charset="0"/>
                <a:cs typeface="Calibri" charset="0"/>
              </a:rPr>
              <a:t>Transporte</a:t>
            </a:r>
            <a:endParaRPr lang="es-PE" sz="1300" b="1" dirty="0">
              <a:latin typeface="Calibri" charset="0"/>
              <a:ea typeface="Calibri" charset="0"/>
              <a:cs typeface="Calibri" charset="0"/>
            </a:endParaRPr>
          </a:p>
        </p:txBody>
      </p:sp>
      <p:sp>
        <p:nvSpPr>
          <p:cNvPr id="23" name="Rectángulo redondeado 22"/>
          <p:cNvSpPr/>
          <p:nvPr/>
        </p:nvSpPr>
        <p:spPr>
          <a:xfrm>
            <a:off x="2586296" y="2649855"/>
            <a:ext cx="1964895" cy="484632"/>
          </a:xfrm>
          <a:prstGeom prst="roundRect">
            <a:avLst>
              <a:gd name="adj" fmla="val 11930"/>
            </a:avLst>
          </a:prstGeom>
          <a:solidFill>
            <a:srgbClr val="FF7828"/>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0" bIns="0" rtlCol="0" anchor="t"/>
          <a:lstStyle/>
          <a:p>
            <a:pPr marL="180975" lvl="0" indent="-171450">
              <a:lnSpc>
                <a:spcPct val="90000"/>
              </a:lnSpc>
              <a:buFont typeface="+mj-lt"/>
              <a:buAutoNum type="arabicPeriod" startAt="2"/>
            </a:pPr>
            <a:r>
              <a:rPr lang="es-ES" sz="1300" b="1" dirty="0">
                <a:latin typeface="Calibri" charset="0"/>
                <a:ea typeface="Calibri" charset="0"/>
                <a:cs typeface="Calibri" charset="0"/>
              </a:rPr>
              <a:t>Inventario </a:t>
            </a:r>
            <a:br>
              <a:rPr lang="es-ES" sz="1300" b="1" dirty="0">
                <a:latin typeface="Calibri" charset="0"/>
                <a:ea typeface="Calibri" charset="0"/>
                <a:cs typeface="Calibri" charset="0"/>
              </a:rPr>
            </a:br>
            <a:r>
              <a:rPr lang="es-ES" sz="1300" b="1" dirty="0">
                <a:latin typeface="Calibri" charset="0"/>
                <a:ea typeface="Calibri" charset="0"/>
                <a:cs typeface="Calibri" charset="0"/>
              </a:rPr>
              <a:t>innecesario</a:t>
            </a:r>
            <a:endParaRPr lang="es-PE" sz="1300" b="1" dirty="0">
              <a:latin typeface="Calibri" charset="0"/>
              <a:ea typeface="Calibri" charset="0"/>
              <a:cs typeface="Calibri" charset="0"/>
            </a:endParaRPr>
          </a:p>
        </p:txBody>
      </p:sp>
      <p:sp>
        <p:nvSpPr>
          <p:cNvPr id="24" name="Rectángulo redondeado 23"/>
          <p:cNvSpPr/>
          <p:nvPr/>
        </p:nvSpPr>
        <p:spPr>
          <a:xfrm>
            <a:off x="4644310" y="2649855"/>
            <a:ext cx="1964895" cy="484632"/>
          </a:xfrm>
          <a:prstGeom prst="roundRect">
            <a:avLst>
              <a:gd name="adj" fmla="val 11930"/>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0" bIns="0" rtlCol="0" anchor="t"/>
          <a:lstStyle/>
          <a:p>
            <a:pPr marL="180975" lvl="0" indent="-180975">
              <a:lnSpc>
                <a:spcPct val="90000"/>
              </a:lnSpc>
              <a:buFont typeface="+mj-lt"/>
              <a:buAutoNum type="arabicPeriod" startAt="3"/>
            </a:pPr>
            <a:r>
              <a:rPr lang="es-ES" sz="1300" b="1" dirty="0">
                <a:latin typeface="Calibri" charset="0"/>
                <a:ea typeface="Calibri" charset="0"/>
                <a:cs typeface="Calibri" charset="0"/>
              </a:rPr>
              <a:t>Movimiento innecesario</a:t>
            </a:r>
            <a:endParaRPr lang="es-PE" sz="1300" b="1" dirty="0">
              <a:latin typeface="Calibri" charset="0"/>
              <a:ea typeface="Calibri" charset="0"/>
              <a:cs typeface="Calibri" charset="0"/>
            </a:endParaRPr>
          </a:p>
        </p:txBody>
      </p:sp>
      <p:sp>
        <p:nvSpPr>
          <p:cNvPr id="25" name="Rectángulo redondeado 24"/>
          <p:cNvSpPr/>
          <p:nvPr/>
        </p:nvSpPr>
        <p:spPr>
          <a:xfrm>
            <a:off x="6711990" y="2649855"/>
            <a:ext cx="1964895" cy="484632"/>
          </a:xfrm>
          <a:prstGeom prst="roundRect">
            <a:avLst>
              <a:gd name="adj" fmla="val 11930"/>
            </a:avLst>
          </a:prstGeom>
          <a:solidFill>
            <a:srgbClr val="FBC013"/>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0" bIns="0" rtlCol="0" anchor="t"/>
          <a:lstStyle/>
          <a:p>
            <a:pPr marL="180975" lvl="0" indent="-180975">
              <a:buFont typeface="+mj-lt"/>
              <a:buAutoNum type="arabicPeriod" startAt="4"/>
            </a:pPr>
            <a:r>
              <a:rPr lang="es-ES" sz="1300" b="1" dirty="0">
                <a:latin typeface="Calibri" charset="0"/>
                <a:ea typeface="Calibri" charset="0"/>
                <a:cs typeface="Calibri" charset="0"/>
              </a:rPr>
              <a:t>Espera</a:t>
            </a:r>
            <a:endParaRPr lang="es-PE" sz="1300" b="1" dirty="0">
              <a:latin typeface="Calibri" charset="0"/>
              <a:ea typeface="Calibri" charset="0"/>
              <a:cs typeface="Calibri" charset="0"/>
            </a:endParaRPr>
          </a:p>
        </p:txBody>
      </p:sp>
      <p:sp>
        <p:nvSpPr>
          <p:cNvPr id="26" name="Rectángulo redondeado 25"/>
          <p:cNvSpPr/>
          <p:nvPr/>
        </p:nvSpPr>
        <p:spPr>
          <a:xfrm>
            <a:off x="503238" y="4746268"/>
            <a:ext cx="1985704" cy="484632"/>
          </a:xfrm>
          <a:prstGeom prst="roundRect">
            <a:avLst>
              <a:gd name="adj" fmla="val 11930"/>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0" bIns="0" rtlCol="0" anchor="t"/>
          <a:lstStyle/>
          <a:p>
            <a:pPr marL="222250" lvl="0" indent="-222250">
              <a:buFont typeface="+mj-lt"/>
              <a:buAutoNum type="arabicPeriod" startAt="5"/>
            </a:pPr>
            <a:r>
              <a:rPr lang="es-ES" sz="1300" b="1" dirty="0">
                <a:latin typeface="Calibri" charset="0"/>
                <a:ea typeface="Calibri" charset="0"/>
                <a:cs typeface="Calibri" charset="0"/>
              </a:rPr>
              <a:t>Sobre producir</a:t>
            </a:r>
            <a:endParaRPr lang="es-PE" sz="1300" b="1" dirty="0">
              <a:latin typeface="Calibri" charset="0"/>
              <a:ea typeface="Calibri" charset="0"/>
              <a:cs typeface="Calibri" charset="0"/>
            </a:endParaRPr>
          </a:p>
        </p:txBody>
      </p:sp>
      <p:sp>
        <p:nvSpPr>
          <p:cNvPr id="27" name="Rectángulo redondeado 26"/>
          <p:cNvSpPr/>
          <p:nvPr/>
        </p:nvSpPr>
        <p:spPr>
          <a:xfrm>
            <a:off x="2586296" y="4746268"/>
            <a:ext cx="1964895" cy="484632"/>
          </a:xfrm>
          <a:prstGeom prst="roundRect">
            <a:avLst>
              <a:gd name="adj" fmla="val 11930"/>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0" bIns="0" rtlCol="0" anchor="t"/>
          <a:lstStyle/>
          <a:p>
            <a:pPr marL="180975" lvl="0" indent="-180975">
              <a:buFont typeface="+mj-lt"/>
              <a:buAutoNum type="arabicPeriod" startAt="6"/>
            </a:pPr>
            <a:r>
              <a:rPr lang="es-ES" sz="1300" b="1" dirty="0">
                <a:latin typeface="Calibri" charset="0"/>
                <a:ea typeface="Calibri" charset="0"/>
                <a:cs typeface="Calibri" charset="0"/>
              </a:rPr>
              <a:t>Sobre procesar</a:t>
            </a:r>
            <a:endParaRPr lang="es-PE" sz="1300" b="1" dirty="0">
              <a:latin typeface="Calibri" charset="0"/>
              <a:ea typeface="Calibri" charset="0"/>
              <a:cs typeface="Calibri" charset="0"/>
            </a:endParaRPr>
          </a:p>
        </p:txBody>
      </p:sp>
      <p:sp>
        <p:nvSpPr>
          <p:cNvPr id="28" name="Rectángulo redondeado 27"/>
          <p:cNvSpPr/>
          <p:nvPr/>
        </p:nvSpPr>
        <p:spPr>
          <a:xfrm>
            <a:off x="4644310" y="4746268"/>
            <a:ext cx="1964895" cy="484632"/>
          </a:xfrm>
          <a:prstGeom prst="roundRect">
            <a:avLst>
              <a:gd name="adj" fmla="val 11930"/>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0" bIns="0" rtlCol="0" anchor="t"/>
          <a:lstStyle/>
          <a:p>
            <a:pPr marL="180975" lvl="0" indent="-180975">
              <a:buFont typeface="+mj-lt"/>
              <a:buAutoNum type="arabicPeriod" startAt="7"/>
            </a:pPr>
            <a:r>
              <a:rPr lang="es-ES" sz="1300" b="1" dirty="0">
                <a:latin typeface="Calibri" charset="0"/>
                <a:ea typeface="Calibri" charset="0"/>
                <a:cs typeface="Calibri" charset="0"/>
              </a:rPr>
              <a:t>Defectos</a:t>
            </a:r>
            <a:endParaRPr lang="es-PE" sz="1300" b="1" dirty="0">
              <a:latin typeface="Calibri" charset="0"/>
              <a:ea typeface="Calibri" charset="0"/>
              <a:cs typeface="Calibri" charset="0"/>
            </a:endParaRPr>
          </a:p>
        </p:txBody>
      </p:sp>
      <p:sp>
        <p:nvSpPr>
          <p:cNvPr id="29" name="Rectángulo redondeado 28"/>
          <p:cNvSpPr/>
          <p:nvPr/>
        </p:nvSpPr>
        <p:spPr>
          <a:xfrm>
            <a:off x="6711990" y="4746268"/>
            <a:ext cx="1964895" cy="484632"/>
          </a:xfrm>
          <a:prstGeom prst="roundRect">
            <a:avLst>
              <a:gd name="adj" fmla="val 1193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0" bIns="0" rtlCol="0" anchor="t"/>
          <a:lstStyle/>
          <a:p>
            <a:pPr marL="180975" lvl="0" indent="-171450">
              <a:lnSpc>
                <a:spcPct val="90000"/>
              </a:lnSpc>
              <a:buFont typeface="+mj-lt"/>
              <a:buAutoNum type="arabicPeriod" startAt="8"/>
            </a:pPr>
            <a:r>
              <a:rPr lang="es-ES" sz="1300" b="1" dirty="0">
                <a:latin typeface="Calibri" charset="0"/>
                <a:ea typeface="Calibri" charset="0"/>
                <a:cs typeface="Calibri" charset="0"/>
              </a:rPr>
              <a:t>Habilidades </a:t>
            </a:r>
            <a:br>
              <a:rPr lang="es-ES" sz="1300" b="1" dirty="0">
                <a:latin typeface="Calibri" charset="0"/>
                <a:ea typeface="Calibri" charset="0"/>
                <a:cs typeface="Calibri" charset="0"/>
              </a:rPr>
            </a:br>
            <a:r>
              <a:rPr lang="es-ES" sz="1300" b="1" dirty="0">
                <a:latin typeface="Calibri" charset="0"/>
                <a:ea typeface="Calibri" charset="0"/>
                <a:cs typeface="Calibri" charset="0"/>
              </a:rPr>
              <a:t>no usadas</a:t>
            </a:r>
            <a:endParaRPr lang="es-PE" sz="1300" b="1" dirty="0">
              <a:latin typeface="Calibri" charset="0"/>
              <a:ea typeface="Calibri" charset="0"/>
              <a:cs typeface="Calibri" charset="0"/>
            </a:endParaRPr>
          </a:p>
        </p:txBody>
      </p:sp>
    </p:spTree>
    <p:extLst>
      <p:ext uri="{BB962C8B-B14F-4D97-AF65-F5344CB8AC3E}">
        <p14:creationId xmlns:p14="http://schemas.microsoft.com/office/powerpoint/2010/main" val="12715484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0" y="1"/>
            <a:ext cx="9144000" cy="5715000"/>
          </a:xfrm>
          <a:prstGeom prst="rect">
            <a:avLst/>
          </a:prstGeom>
          <a:solidFill>
            <a:srgbClr val="DFA1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CuadroTexto 3"/>
          <p:cNvSpPr txBox="1"/>
          <p:nvPr/>
        </p:nvSpPr>
        <p:spPr>
          <a:xfrm>
            <a:off x="2519363" y="2540738"/>
            <a:ext cx="4581728" cy="812530"/>
          </a:xfrm>
          <a:prstGeom prst="rect">
            <a:avLst/>
          </a:prstGeom>
          <a:noFill/>
        </p:spPr>
        <p:txBody>
          <a:bodyPr wrap="square" lIns="0" tIns="0" rIns="0" bIns="0" rtlCol="0">
            <a:spAutoFit/>
          </a:bodyPr>
          <a:lstStyle/>
          <a:p>
            <a:pPr>
              <a:lnSpc>
                <a:spcPct val="80000"/>
              </a:lnSpc>
            </a:pPr>
            <a:r>
              <a:rPr lang="es-ES_tradnl" sz="3300" dirty="0">
                <a:solidFill>
                  <a:schemeClr val="bg1"/>
                </a:solidFill>
                <a:latin typeface="Graphik Regular" charset="0"/>
                <a:ea typeface="Graphik Regular" charset="0"/>
                <a:cs typeface="Graphik Regular" charset="0"/>
              </a:rPr>
              <a:t>OBJETIVOS</a:t>
            </a:r>
          </a:p>
          <a:p>
            <a:pPr>
              <a:lnSpc>
                <a:spcPct val="80000"/>
              </a:lnSpc>
            </a:pPr>
            <a:r>
              <a:rPr lang="es-ES_tradnl" sz="3300" b="1" dirty="0">
                <a:solidFill>
                  <a:schemeClr val="bg1"/>
                </a:solidFill>
                <a:latin typeface="Graphik Bold" charset="0"/>
                <a:ea typeface="Graphik Bold" charset="0"/>
                <a:cs typeface="Graphik Bold" charset="0"/>
              </a:rPr>
              <a:t>DE LA SESIÓN</a:t>
            </a:r>
          </a:p>
        </p:txBody>
      </p:sp>
      <p:pic>
        <p:nvPicPr>
          <p:cNvPr id="9" name="Imagen 8">
            <a:extLst>
              <a:ext uri="{FF2B5EF4-FFF2-40B4-BE49-F238E27FC236}">
                <a16:creationId xmlns:a16="http://schemas.microsoft.com/office/drawing/2014/main" id="{2CD7628C-6304-5D4B-BA7D-591238143DE2}"/>
              </a:ext>
            </a:extLst>
          </p:cNvPr>
          <p:cNvPicPr>
            <a:picLocks noChangeAspect="1"/>
          </p:cNvPicPr>
          <p:nvPr/>
        </p:nvPicPr>
        <p:blipFill>
          <a:blip r:embed="rId2"/>
          <a:stretch>
            <a:fillRect/>
          </a:stretch>
        </p:blipFill>
        <p:spPr>
          <a:xfrm>
            <a:off x="2528619" y="2194222"/>
            <a:ext cx="202176" cy="208211"/>
          </a:xfrm>
          <a:prstGeom prst="rect">
            <a:avLst/>
          </a:prstGeom>
        </p:spPr>
      </p:pic>
      <p:pic>
        <p:nvPicPr>
          <p:cNvPr id="10" name="Imagen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27" y="946968"/>
            <a:ext cx="2073162" cy="3900135"/>
          </a:xfrm>
          <a:prstGeom prst="rect">
            <a:avLst/>
          </a:prstGeom>
        </p:spPr>
      </p:pic>
    </p:spTree>
    <p:extLst>
      <p:ext uri="{BB962C8B-B14F-4D97-AF65-F5344CB8AC3E}">
        <p14:creationId xmlns:p14="http://schemas.microsoft.com/office/powerpoint/2010/main" val="3616563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3238" y="992222"/>
            <a:ext cx="3879572" cy="2337563"/>
          </a:xfrm>
          <a:prstGeom prst="rect">
            <a:avLst/>
          </a:prstGeom>
        </p:spPr>
        <p:txBody>
          <a:bodyPr vert="horz" wrap="square" lIns="0" tIns="0" rIns="0" bIns="0" rtlCol="0">
            <a:spAutoFit/>
          </a:bodyPr>
          <a:lstStyle/>
          <a:p>
            <a:pPr>
              <a:spcAft>
                <a:spcPts val="600"/>
              </a:spcAft>
            </a:pPr>
            <a:r>
              <a:rPr lang="es-PE" sz="1600" b="1" dirty="0">
                <a:latin typeface="Calibri" charset="0"/>
                <a:ea typeface="Calibri" charset="0"/>
                <a:cs typeface="Calibri" charset="0"/>
              </a:rPr>
              <a:t>DESPERDICIOS</a:t>
            </a:r>
          </a:p>
          <a:p>
            <a:pPr marL="6350" indent="-6350"/>
            <a:r>
              <a:rPr lang="es-PE" sz="1600" b="1" dirty="0">
                <a:solidFill>
                  <a:srgbClr val="714FA0"/>
                </a:solidFill>
                <a:latin typeface="Calibri" charset="0"/>
                <a:ea typeface="Calibri" charset="0"/>
                <a:cs typeface="Calibri" charset="0"/>
              </a:rPr>
              <a:t>¿QUÉ SON DESPERDICIOS?</a:t>
            </a:r>
          </a:p>
          <a:p>
            <a:pPr marL="6350" lvl="1" indent="-6350" defTabSz="814884">
              <a:spcAft>
                <a:spcPct val="15000"/>
              </a:spcAft>
            </a:pPr>
            <a:r>
              <a:rPr lang="es-PE" sz="1600" dirty="0">
                <a:latin typeface="Calibri" panose="020F0502020204030204" pitchFamily="34" charset="0"/>
                <a:ea typeface="Calibri" charset="0"/>
                <a:cs typeface="Calibri" panose="020F0502020204030204" pitchFamily="34" charset="0"/>
              </a:rPr>
              <a:t>Desperdicio es “</a:t>
            </a:r>
            <a:r>
              <a:rPr lang="es-ES" sz="1600" dirty="0">
                <a:latin typeface="Calibri" panose="020F0502020204030204" pitchFamily="34" charset="0"/>
                <a:cs typeface="Calibri" panose="020F0502020204030204" pitchFamily="34" charset="0"/>
              </a:rPr>
              <a:t>Cualquier cosa que no sea la cantidad mínima de equipo, materiales, piezas y obreros (horas de trabajo) absolutamente esencial para la producción</a:t>
            </a:r>
            <a:r>
              <a:rPr lang="es-PE" sz="1600" dirty="0">
                <a:latin typeface="Calibri" panose="020F0502020204030204" pitchFamily="34" charset="0"/>
                <a:ea typeface="Calibri" charset="0"/>
                <a:cs typeface="Calibri" panose="020F0502020204030204" pitchFamily="34" charset="0"/>
              </a:rPr>
              <a:t>.”</a:t>
            </a:r>
          </a:p>
          <a:p>
            <a:pPr marL="6350" lvl="1" indent="-6350" defTabSz="814884">
              <a:spcBef>
                <a:spcPct val="0"/>
              </a:spcBef>
              <a:spcAft>
                <a:spcPct val="15000"/>
              </a:spcAft>
              <a:buFont typeface="Arial" charset="0"/>
              <a:buChar char="•"/>
            </a:pPr>
            <a:endParaRPr lang="es-PE" sz="1600" dirty="0">
              <a:latin typeface="Calibri" charset="0"/>
              <a:ea typeface="Calibri" charset="0"/>
              <a:cs typeface="Calibri" charset="0"/>
            </a:endParaRPr>
          </a:p>
          <a:p>
            <a:pPr marL="6350" lvl="1" indent="-6350" defTabSz="814884">
              <a:lnSpc>
                <a:spcPct val="100000"/>
              </a:lnSpc>
              <a:spcBef>
                <a:spcPct val="0"/>
              </a:spcBef>
              <a:spcAft>
                <a:spcPct val="15000"/>
              </a:spcAft>
              <a:buFont typeface="Arial" charset="0"/>
              <a:buNone/>
            </a:pPr>
            <a:r>
              <a:rPr lang="es-PE" sz="1400" b="1" dirty="0">
                <a:latin typeface="Calibri" charset="0"/>
                <a:ea typeface="Calibri" charset="0"/>
                <a:cs typeface="Calibri" charset="0"/>
              </a:rPr>
              <a:t>Shoichiro Toyoda </a:t>
            </a:r>
          </a:p>
          <a:p>
            <a:pPr marL="6350" lvl="1" indent="-6350" defTabSz="814884">
              <a:lnSpc>
                <a:spcPct val="100000"/>
              </a:lnSpc>
              <a:spcBef>
                <a:spcPct val="0"/>
              </a:spcBef>
              <a:spcAft>
                <a:spcPct val="15000"/>
              </a:spcAft>
              <a:buFont typeface="Arial" charset="0"/>
              <a:buNone/>
            </a:pPr>
            <a:r>
              <a:rPr lang="es-PE" sz="1400" b="1" dirty="0">
                <a:latin typeface="Calibri" charset="0"/>
                <a:ea typeface="Calibri" charset="0"/>
                <a:cs typeface="Calibri" charset="0"/>
              </a:rPr>
              <a:t>Presidente Toyota</a:t>
            </a:r>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1389" y="1640839"/>
            <a:ext cx="3743399" cy="2975765"/>
          </a:xfrm>
          <a:prstGeom prst="rect">
            <a:avLst/>
          </a:prstGeom>
        </p:spPr>
      </p:pic>
      <p:sp>
        <p:nvSpPr>
          <p:cNvPr id="5"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LOS </a:t>
            </a:r>
            <a:r>
              <a:rPr lang="es-PE" sz="1000" dirty="0">
                <a:solidFill>
                  <a:schemeClr val="bg1">
                    <a:lumMod val="65000"/>
                  </a:schemeClr>
                </a:solidFill>
                <a:latin typeface="Calibri" charset="0"/>
                <a:ea typeface="Calibri" charset="0"/>
                <a:cs typeface="Calibri" charset="0"/>
              </a:rPr>
              <a:t>8 DESPERDICIOS SEGÚN LEAN</a:t>
            </a:r>
          </a:p>
        </p:txBody>
      </p:sp>
    </p:spTree>
    <p:extLst>
      <p:ext uri="{BB962C8B-B14F-4D97-AF65-F5344CB8AC3E}">
        <p14:creationId xmlns:p14="http://schemas.microsoft.com/office/powerpoint/2010/main" val="13045236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426431" y="300062"/>
            <a:ext cx="8291138" cy="815608"/>
          </a:xfrm>
          <a:prstGeom prst="rect">
            <a:avLst/>
          </a:prstGeom>
        </p:spPr>
        <p:txBody>
          <a:bodyPr vert="horz" wrap="square" lIns="0" tIns="0" rIns="0" bIns="0" rtlCol="0">
            <a:spAutoFit/>
          </a:bodyPr>
          <a:lstStyle/>
          <a:p>
            <a:pPr>
              <a:spcAft>
                <a:spcPts val="600"/>
              </a:spcAft>
            </a:pPr>
            <a:r>
              <a:rPr lang="es-PE" sz="1600" b="1" dirty="0">
                <a:latin typeface="Calibri" charset="0"/>
                <a:ea typeface="Calibri" charset="0"/>
                <a:cs typeface="Calibri" charset="0"/>
              </a:rPr>
              <a:t>DESPERDICIOS</a:t>
            </a:r>
          </a:p>
          <a:p>
            <a:pPr>
              <a:spcAft>
                <a:spcPts val="600"/>
              </a:spcAft>
            </a:pPr>
            <a:r>
              <a:rPr lang="es-ES" sz="1600" dirty="0">
                <a:latin typeface="Calibri" panose="020F0502020204030204" pitchFamily="34" charset="0"/>
                <a:cs typeface="Calibri" panose="020F0502020204030204" pitchFamily="34" charset="0"/>
              </a:rPr>
              <a:t>si algo no es la cantidad mínima absolutamente esencial para la producción, entonces se considera un desperdicio. Esto incluye:</a:t>
            </a:r>
            <a:endParaRPr lang="es-PE" sz="1600" b="1" dirty="0">
              <a:latin typeface="Calibri" charset="0"/>
              <a:ea typeface="Calibri" charset="0"/>
              <a:cs typeface="Calibri" charset="0"/>
            </a:endParaRPr>
          </a:p>
        </p:txBody>
      </p:sp>
      <p:graphicFrame>
        <p:nvGraphicFramePr>
          <p:cNvPr id="2" name="Diagrama 1">
            <a:extLst>
              <a:ext uri="{FF2B5EF4-FFF2-40B4-BE49-F238E27FC236}">
                <a16:creationId xmlns:a16="http://schemas.microsoft.com/office/drawing/2014/main" id="{1AAAC189-38EF-4E51-8E7C-762179E906CA}"/>
              </a:ext>
            </a:extLst>
          </p:cNvPr>
          <p:cNvGraphicFramePr/>
          <p:nvPr>
            <p:extLst>
              <p:ext uri="{D42A27DB-BD31-4B8C-83A1-F6EECF244321}">
                <p14:modId xmlns:p14="http://schemas.microsoft.com/office/powerpoint/2010/main" val="3614757722"/>
              </p:ext>
            </p:extLst>
          </p:nvPr>
        </p:nvGraphicFramePr>
        <p:xfrm>
          <a:off x="426431" y="1069722"/>
          <a:ext cx="8291138" cy="36644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CuadroTexto 3">
            <a:extLst>
              <a:ext uri="{FF2B5EF4-FFF2-40B4-BE49-F238E27FC236}">
                <a16:creationId xmlns:a16="http://schemas.microsoft.com/office/drawing/2014/main" id="{05B2C0A2-5EF1-4719-B921-9BE25D31A8D0}"/>
              </a:ext>
            </a:extLst>
          </p:cNvPr>
          <p:cNvSpPr txBox="1"/>
          <p:nvPr/>
        </p:nvSpPr>
        <p:spPr>
          <a:xfrm>
            <a:off x="328425" y="4672843"/>
            <a:ext cx="8389143" cy="830997"/>
          </a:xfrm>
          <a:prstGeom prst="rect">
            <a:avLst/>
          </a:prstGeom>
          <a:noFill/>
        </p:spPr>
        <p:txBody>
          <a:bodyPr wrap="square" rtlCol="0">
            <a:spAutoFit/>
          </a:bodyPr>
          <a:lstStyle/>
          <a:p>
            <a:r>
              <a:rPr lang="es-ES" sz="1600" dirty="0">
                <a:latin typeface="Calibri" panose="020F0502020204030204" pitchFamily="34" charset="0"/>
                <a:cs typeface="Calibri" panose="020F0502020204030204" pitchFamily="34" charset="0"/>
              </a:rPr>
              <a:t>El objetivo de Lean es eliminar estos desperdicios para hacer el proceso de producción más eficiente y efectivo. </a:t>
            </a:r>
            <a:endParaRPr lang="es-ES_tradnl" sz="1600" dirty="0">
              <a:latin typeface="Calibri" panose="020F0502020204030204" pitchFamily="34" charset="0"/>
              <a:cs typeface="Calibri" panose="020F0502020204030204" pitchFamily="34" charset="0"/>
            </a:endParaRPr>
          </a:p>
          <a:p>
            <a:endParaRPr lang="es-PE" sz="1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877453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Imagen 17"/>
          <p:cNvPicPr>
            <a:picLocks noChangeAspect="1"/>
          </p:cNvPicPr>
          <p:nvPr/>
        </p:nvPicPr>
        <p:blipFill rotWithShape="1">
          <a:blip r:embed="rId2">
            <a:extLst>
              <a:ext uri="{28A0092B-C50C-407E-A947-70E740481C1C}">
                <a14:useLocalDpi xmlns:a14="http://schemas.microsoft.com/office/drawing/2010/main" val="0"/>
              </a:ext>
            </a:extLst>
          </a:blip>
          <a:srcRect t="10726"/>
          <a:stretch/>
        </p:blipFill>
        <p:spPr>
          <a:xfrm>
            <a:off x="770639" y="827620"/>
            <a:ext cx="7611366" cy="3822174"/>
          </a:xfrm>
          <a:prstGeom prst="rect">
            <a:avLst/>
          </a:prstGeom>
        </p:spPr>
      </p:pic>
      <p:pic>
        <p:nvPicPr>
          <p:cNvPr id="11" name="Imagen 10"/>
          <p:cNvPicPr>
            <a:picLocks noChangeAspect="1"/>
          </p:cNvPicPr>
          <p:nvPr/>
        </p:nvPicPr>
        <p:blipFill rotWithShape="1">
          <a:blip r:embed="rId3" cstate="print">
            <a:extLst>
              <a:ext uri="{28A0092B-C50C-407E-A947-70E740481C1C}">
                <a14:useLocalDpi xmlns:a14="http://schemas.microsoft.com/office/drawing/2010/main" val="0"/>
              </a:ext>
            </a:extLst>
          </a:blip>
          <a:srcRect t="8343" b="6967"/>
          <a:stretch/>
        </p:blipFill>
        <p:spPr>
          <a:xfrm>
            <a:off x="1650043" y="1120654"/>
            <a:ext cx="5867023" cy="2791327"/>
          </a:xfrm>
          <a:prstGeom prst="roundRect">
            <a:avLst>
              <a:gd name="adj" fmla="val 12911"/>
            </a:avLst>
          </a:prstGeom>
        </p:spPr>
      </p:pic>
      <p:sp>
        <p:nvSpPr>
          <p:cNvPr id="14" name="Rectángulo 13">
            <a:extLst>
              <a:ext uri="{FF2B5EF4-FFF2-40B4-BE49-F238E27FC236}">
                <a16:creationId xmlns:a16="http://schemas.microsoft.com/office/drawing/2014/main" id="{EDA42F00-38E7-0C47-BDD0-50DCE8597847}"/>
              </a:ext>
            </a:extLst>
          </p:cNvPr>
          <p:cNvSpPr/>
          <p:nvPr/>
        </p:nvSpPr>
        <p:spPr>
          <a:xfrm>
            <a:off x="683568" y="481236"/>
            <a:ext cx="544831" cy="193899"/>
          </a:xfrm>
          <a:prstGeom prst="rect">
            <a:avLst/>
          </a:prstGeom>
        </p:spPr>
        <p:txBody>
          <a:bodyPr wrap="square" lIns="0" tIns="0" rIns="0" bIns="0">
            <a:spAutoFit/>
          </a:bodyPr>
          <a:lstStyle/>
          <a:p>
            <a:pPr>
              <a:lnSpc>
                <a:spcPct val="90000"/>
              </a:lnSpc>
              <a:spcBef>
                <a:spcPts val="0"/>
              </a:spcBef>
              <a:defRPr/>
            </a:pPr>
            <a:r>
              <a:rPr lang="es-PE" sz="1400" b="1" dirty="0">
                <a:solidFill>
                  <a:srgbClr val="00B1C3"/>
                </a:solidFill>
                <a:latin typeface="Calibri" charset="0"/>
                <a:ea typeface="Calibri" charset="0"/>
                <a:cs typeface="Calibri" charset="0"/>
              </a:rPr>
              <a:t>VIDEO</a:t>
            </a:r>
            <a:endParaRPr lang="es-ES" sz="1600" b="1" dirty="0">
              <a:solidFill>
                <a:srgbClr val="00B1C3"/>
              </a:solidFill>
              <a:latin typeface="Calibri" charset="0"/>
              <a:ea typeface="Calibri" charset="0"/>
              <a:cs typeface="Calibri" charset="0"/>
            </a:endParaRPr>
          </a:p>
        </p:txBody>
      </p:sp>
      <p:grpSp>
        <p:nvGrpSpPr>
          <p:cNvPr id="15" name="Agrupar 7">
            <a:extLst>
              <a:ext uri="{FF2B5EF4-FFF2-40B4-BE49-F238E27FC236}">
                <a16:creationId xmlns:a16="http://schemas.microsoft.com/office/drawing/2014/main" id="{C1009D55-C843-C946-8EC7-F7F8D2C27332}"/>
              </a:ext>
            </a:extLst>
          </p:cNvPr>
          <p:cNvGrpSpPr/>
          <p:nvPr/>
        </p:nvGrpSpPr>
        <p:grpSpPr>
          <a:xfrm>
            <a:off x="514858" y="499074"/>
            <a:ext cx="131794" cy="132296"/>
            <a:chOff x="511902" y="912278"/>
            <a:chExt cx="281320" cy="282391"/>
          </a:xfrm>
        </p:grpSpPr>
        <p:sp>
          <p:nvSpPr>
            <p:cNvPr id="16" name="Elipse 15">
              <a:extLst>
                <a:ext uri="{FF2B5EF4-FFF2-40B4-BE49-F238E27FC236}">
                  <a16:creationId xmlns:a16="http://schemas.microsoft.com/office/drawing/2014/main" id="{84C8B161-EAED-6847-9CFF-F251AC09DD35}"/>
                </a:ext>
              </a:extLst>
            </p:cNvPr>
            <p:cNvSpPr/>
            <p:nvPr/>
          </p:nvSpPr>
          <p:spPr>
            <a:xfrm rot="5400000">
              <a:off x="511366" y="912814"/>
              <a:ext cx="282391" cy="281320"/>
            </a:xfrm>
            <a:prstGeom prst="ellipse">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7" name="Imagen 16">
              <a:extLst>
                <a:ext uri="{FF2B5EF4-FFF2-40B4-BE49-F238E27FC236}">
                  <a16:creationId xmlns:a16="http://schemas.microsoft.com/office/drawing/2014/main" id="{D994D540-FF38-FF46-85B2-E3A549079115}"/>
                </a:ext>
              </a:extLst>
            </p:cNvPr>
            <p:cNvPicPr>
              <a:picLocks noChangeAspect="1"/>
            </p:cNvPicPr>
            <p:nvPr/>
          </p:nvPicPr>
          <p:blipFill>
            <a:blip r:embed="rId4">
              <a:alphaModFix/>
              <a:lum bright="100000" contrast="100000"/>
            </a:blip>
            <a:stretch>
              <a:fillRect/>
            </a:stretch>
          </p:blipFill>
          <p:spPr>
            <a:xfrm rot="5400000">
              <a:off x="578093" y="979007"/>
              <a:ext cx="148937" cy="148937"/>
            </a:xfrm>
            <a:prstGeom prst="rect">
              <a:avLst/>
            </a:prstGeom>
          </p:spPr>
        </p:pic>
      </p:grpSp>
      <p:sp>
        <p:nvSpPr>
          <p:cNvPr id="10" name="CuadroTexto 9">
            <a:extLst>
              <a:ext uri="{FF2B5EF4-FFF2-40B4-BE49-F238E27FC236}">
                <a16:creationId xmlns:a16="http://schemas.microsoft.com/office/drawing/2014/main" id="{59135303-DB56-694E-9184-0B02A0F058B6}"/>
              </a:ext>
            </a:extLst>
          </p:cNvPr>
          <p:cNvSpPr txBox="1"/>
          <p:nvPr/>
        </p:nvSpPr>
        <p:spPr>
          <a:xfrm>
            <a:off x="1206905" y="4510869"/>
            <a:ext cx="7454016" cy="538609"/>
          </a:xfrm>
          <a:prstGeom prst="rect">
            <a:avLst/>
          </a:prstGeom>
          <a:noFill/>
        </p:spPr>
        <p:txBody>
          <a:bodyPr wrap="square" lIns="0" tIns="0" rIns="0" bIns="0" rtlCol="0">
            <a:spAutoFit/>
          </a:bodyPr>
          <a:lstStyle/>
          <a:p>
            <a:pPr>
              <a:spcAft>
                <a:spcPts val="600"/>
              </a:spcAft>
            </a:pPr>
            <a:r>
              <a:rPr lang="es-ES_tradnl" sz="1400" b="1" dirty="0">
                <a:latin typeface="Calibri" charset="0"/>
                <a:cs typeface="Calibri" charset="0"/>
              </a:rPr>
              <a:t>LOS 7 DESPERDICIOS DE LA PRODUCCIÓN | ESPAÑOL</a:t>
            </a:r>
          </a:p>
          <a:p>
            <a:pPr marL="222250"/>
            <a:r>
              <a:rPr lang="es-ES" altLang="es-ES" sz="1600" dirty="0">
                <a:latin typeface="Calibri" charset="0"/>
                <a:cs typeface="Calibri" charset="0"/>
              </a:rPr>
              <a:t>https://</a:t>
            </a:r>
            <a:r>
              <a:rPr lang="es-ES" altLang="es-ES" sz="1600" dirty="0" err="1">
                <a:latin typeface="Calibri" charset="0"/>
                <a:cs typeface="Calibri" charset="0"/>
              </a:rPr>
              <a:t>www.youtube.com</a:t>
            </a:r>
            <a:r>
              <a:rPr lang="es-ES" altLang="es-ES" sz="1600" dirty="0">
                <a:latin typeface="Calibri" charset="0"/>
                <a:cs typeface="Calibri" charset="0"/>
              </a:rPr>
              <a:t>/</a:t>
            </a:r>
            <a:r>
              <a:rPr lang="es-ES" altLang="es-ES" sz="1600" dirty="0" err="1">
                <a:latin typeface="Calibri" charset="0"/>
                <a:cs typeface="Calibri" charset="0"/>
              </a:rPr>
              <a:t>watch?v</a:t>
            </a:r>
            <a:r>
              <a:rPr lang="es-ES" altLang="es-ES" sz="1600" dirty="0">
                <a:latin typeface="Calibri" charset="0"/>
                <a:cs typeface="Calibri" charset="0"/>
              </a:rPr>
              <a:t>=GikhuZJ4Hpw&amp;list=FLSIK3BdaoCuPGzeayDutpOg </a:t>
            </a:r>
          </a:p>
        </p:txBody>
      </p:sp>
      <p:pic>
        <p:nvPicPr>
          <p:cNvPr id="12" name="Imagen 11">
            <a:extLst>
              <a:ext uri="{FF2B5EF4-FFF2-40B4-BE49-F238E27FC236}">
                <a16:creationId xmlns:a16="http://schemas.microsoft.com/office/drawing/2014/main" id="{53B12346-2AB9-EF4D-9959-4258EC4AC7C6}"/>
              </a:ext>
            </a:extLst>
          </p:cNvPr>
          <p:cNvPicPr>
            <a:picLocks noChangeAspect="1"/>
          </p:cNvPicPr>
          <p:nvPr/>
        </p:nvPicPr>
        <p:blipFill>
          <a:blip r:embed="rId5"/>
          <a:stretch>
            <a:fillRect/>
          </a:stretch>
        </p:blipFill>
        <p:spPr>
          <a:xfrm>
            <a:off x="1194396" y="4813931"/>
            <a:ext cx="185286" cy="177874"/>
          </a:xfrm>
          <a:prstGeom prst="rect">
            <a:avLst/>
          </a:prstGeom>
        </p:spPr>
      </p:pic>
    </p:spTree>
    <p:extLst>
      <p:ext uri="{BB962C8B-B14F-4D97-AF65-F5344CB8AC3E}">
        <p14:creationId xmlns:p14="http://schemas.microsoft.com/office/powerpoint/2010/main" val="3332422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B059A0B7-B06F-4941-85FE-EA384C8ACEAA}"/>
              </a:ext>
            </a:extLst>
          </p:cNvPr>
          <p:cNvSpPr txBox="1"/>
          <p:nvPr/>
        </p:nvSpPr>
        <p:spPr>
          <a:xfrm>
            <a:off x="327803" y="354713"/>
            <a:ext cx="8471140" cy="5139869"/>
          </a:xfrm>
          <a:prstGeom prst="rect">
            <a:avLst/>
          </a:prstGeom>
          <a:noFill/>
        </p:spPr>
        <p:txBody>
          <a:bodyPr wrap="square" rtlCol="0">
            <a:spAutoFit/>
          </a:bodyPr>
          <a:lstStyle/>
          <a:p>
            <a:pPr algn="ctr"/>
            <a:r>
              <a:rPr lang="es-ES" sz="2000" b="1" dirty="0">
                <a:solidFill>
                  <a:schemeClr val="tx2">
                    <a:lumMod val="60000"/>
                    <a:lumOff val="40000"/>
                  </a:schemeClr>
                </a:solidFill>
                <a:latin typeface="Calibri" panose="020F0502020204030204" pitchFamily="34" charset="0"/>
                <a:cs typeface="Calibri" panose="020F0502020204030204" pitchFamily="34" charset="0"/>
              </a:rPr>
              <a:t>Análisis del video</a:t>
            </a:r>
          </a:p>
          <a:p>
            <a:endParaRPr lang="es-ES" b="1" dirty="0">
              <a:latin typeface="Calibri" panose="020F0502020204030204" pitchFamily="34" charset="0"/>
              <a:cs typeface="Calibri" panose="020F0502020204030204" pitchFamily="34" charset="0"/>
            </a:endParaRPr>
          </a:p>
          <a:p>
            <a:pPr algn="just"/>
            <a:r>
              <a:rPr lang="es-ES" sz="1600" b="1" dirty="0">
                <a:solidFill>
                  <a:schemeClr val="accent5">
                    <a:lumMod val="75000"/>
                  </a:schemeClr>
                </a:solidFill>
                <a:latin typeface="Calibri" panose="020F0502020204030204" pitchFamily="34" charset="0"/>
                <a:cs typeface="Calibri" panose="020F0502020204030204" pitchFamily="34" charset="0"/>
              </a:rPr>
              <a:t>Premisa</a:t>
            </a:r>
            <a:r>
              <a:rPr lang="es-ES" sz="1600" b="1" dirty="0">
                <a:solidFill>
                  <a:schemeClr val="tx2">
                    <a:lumMod val="60000"/>
                    <a:lumOff val="40000"/>
                  </a:schemeClr>
                </a:solidFill>
                <a:latin typeface="Calibri" panose="020F0502020204030204" pitchFamily="34" charset="0"/>
                <a:cs typeface="Calibri" panose="020F0502020204030204" pitchFamily="34" charset="0"/>
              </a:rPr>
              <a:t>: </a:t>
            </a:r>
            <a:r>
              <a:rPr lang="es-ES" sz="1600" dirty="0">
                <a:latin typeface="Calibri" panose="020F0502020204030204" pitchFamily="34" charset="0"/>
                <a:cs typeface="Calibri" panose="020F0502020204030204" pitchFamily="34" charset="0"/>
              </a:rPr>
              <a:t>Eliminar cualquier tipo de desperdicio en la empresa. Para esto debemos identificar las actividades con valor agregado, sin valor agregado y los desperdicios.</a:t>
            </a:r>
          </a:p>
          <a:p>
            <a:pPr algn="just"/>
            <a:endParaRPr lang="es-ES" sz="1600" dirty="0">
              <a:latin typeface="Calibri" panose="020F0502020204030204" pitchFamily="34" charset="0"/>
              <a:cs typeface="Calibri" panose="020F0502020204030204" pitchFamily="34" charset="0"/>
            </a:endParaRPr>
          </a:p>
          <a:p>
            <a:pPr algn="just"/>
            <a:r>
              <a:rPr lang="es-ES" sz="1600" b="1" dirty="0">
                <a:solidFill>
                  <a:schemeClr val="accent5">
                    <a:lumMod val="75000"/>
                  </a:schemeClr>
                </a:solidFill>
                <a:latin typeface="Calibri" panose="020F0502020204030204" pitchFamily="34" charset="0"/>
                <a:cs typeface="Calibri" panose="020F0502020204030204" pitchFamily="34" charset="0"/>
              </a:rPr>
              <a:t>Actividades con valor agregado: </a:t>
            </a:r>
            <a:r>
              <a:rPr lang="es-ES" sz="1600" dirty="0">
                <a:latin typeface="Calibri" panose="020F0502020204030204" pitchFamily="34" charset="0"/>
                <a:cs typeface="Calibri" panose="020F0502020204030204" pitchFamily="34" charset="0"/>
              </a:rPr>
              <a:t>Cumplen 3 criterios</a:t>
            </a:r>
          </a:p>
          <a:p>
            <a:pPr marL="285750" indent="-285750" algn="just">
              <a:buFont typeface="Arial" panose="020B0604020202020204" pitchFamily="34" charset="0"/>
              <a:buChar char="•"/>
            </a:pPr>
            <a:r>
              <a:rPr lang="es-ES" sz="1600" b="1" dirty="0">
                <a:latin typeface="Calibri" panose="020F0502020204030204" pitchFamily="34" charset="0"/>
                <a:cs typeface="Calibri" panose="020F0502020204030204" pitchFamily="34" charset="0"/>
              </a:rPr>
              <a:t>El cliente está dispuesto a pagar por ellas</a:t>
            </a:r>
            <a:r>
              <a:rPr lang="es-ES" sz="1600" dirty="0">
                <a:latin typeface="Calibri" panose="020F0502020204030204" pitchFamily="34" charset="0"/>
                <a:cs typeface="Calibri" panose="020F0502020204030204" pitchFamily="34" charset="0"/>
              </a:rPr>
              <a:t>: La actividad debe contribuir de manera significativa al producto o servicio final de tal manera que el cliente vea su valor y esté dispuesto a pagar por él.</a:t>
            </a:r>
          </a:p>
          <a:p>
            <a:pPr marL="285750" indent="-285750" algn="just">
              <a:buFont typeface="Arial" panose="020B0604020202020204" pitchFamily="34" charset="0"/>
              <a:buChar char="•"/>
            </a:pPr>
            <a:r>
              <a:rPr lang="es-ES" sz="1600" b="1" dirty="0">
                <a:latin typeface="Calibri" panose="020F0502020204030204" pitchFamily="34" charset="0"/>
                <a:cs typeface="Calibri" panose="020F0502020204030204" pitchFamily="34" charset="0"/>
              </a:rPr>
              <a:t>El elemento debe cambiar físicamente</a:t>
            </a:r>
            <a:r>
              <a:rPr lang="es-ES" sz="1600" dirty="0">
                <a:latin typeface="Calibri" panose="020F0502020204030204" pitchFamily="34" charset="0"/>
                <a:cs typeface="Calibri" panose="020F0502020204030204" pitchFamily="34" charset="0"/>
              </a:rPr>
              <a:t>: La actividad debe resultar en un cambio tangible en el producto o servicio. Puede ser un cambio en su forma, tamaño, color, funcionalidad, entre otros.</a:t>
            </a:r>
          </a:p>
          <a:p>
            <a:pPr marL="285750" indent="-285750" algn="just">
              <a:buFont typeface="Arial" panose="020B0604020202020204" pitchFamily="34" charset="0"/>
              <a:buChar char="•"/>
            </a:pPr>
            <a:r>
              <a:rPr lang="es-ES" sz="1600" b="1" dirty="0">
                <a:latin typeface="Calibri" panose="020F0502020204030204" pitchFamily="34" charset="0"/>
                <a:cs typeface="Calibri" panose="020F0502020204030204" pitchFamily="34" charset="0"/>
              </a:rPr>
              <a:t>El trabajo debe realizarse bien desde el inicio</a:t>
            </a:r>
            <a:r>
              <a:rPr lang="es-ES" sz="1600" dirty="0">
                <a:latin typeface="Calibri" panose="020F0502020204030204" pitchFamily="34" charset="0"/>
                <a:cs typeface="Calibri" panose="020F0502020204030204" pitchFamily="34" charset="0"/>
              </a:rPr>
              <a:t>: Esto significa que la actividad se realiza correctamente la primera vez, sin necesidad de retrabajos o correcciones.</a:t>
            </a:r>
          </a:p>
          <a:p>
            <a:pPr marL="285750" indent="-285750">
              <a:buFont typeface="Arial" panose="020B0604020202020204" pitchFamily="34" charset="0"/>
              <a:buChar char="•"/>
            </a:pPr>
            <a:endParaRPr lang="es-ES" sz="1600" dirty="0">
              <a:latin typeface="Calibri" panose="020F0502020204030204" pitchFamily="34" charset="0"/>
              <a:cs typeface="Calibri" panose="020F0502020204030204" pitchFamily="34" charset="0"/>
            </a:endParaRPr>
          </a:p>
          <a:p>
            <a:r>
              <a:rPr lang="es-ES" sz="1600" b="1" dirty="0">
                <a:solidFill>
                  <a:schemeClr val="accent5">
                    <a:lumMod val="75000"/>
                  </a:schemeClr>
                </a:solidFill>
                <a:latin typeface="Calibri" panose="020F0502020204030204" pitchFamily="34" charset="0"/>
                <a:cs typeface="Calibri" panose="020F0502020204030204" pitchFamily="34" charset="0"/>
              </a:rPr>
              <a:t>Ejemplo:</a:t>
            </a:r>
          </a:p>
          <a:p>
            <a:pPr algn="just"/>
            <a:r>
              <a:rPr lang="es-ES" sz="1600" b="1" dirty="0">
                <a:latin typeface="Calibri" panose="020F0502020204030204" pitchFamily="34" charset="0"/>
                <a:cs typeface="Calibri" panose="020F0502020204030204" pitchFamily="34" charset="0"/>
              </a:rPr>
              <a:t>En una fábrica de automóviles</a:t>
            </a:r>
            <a:r>
              <a:rPr lang="es-ES" sz="1600" dirty="0">
                <a:latin typeface="Calibri" panose="020F0502020204030204" pitchFamily="34" charset="0"/>
                <a:cs typeface="Calibri" panose="020F0502020204030204" pitchFamily="34" charset="0"/>
              </a:rPr>
              <a:t>, la instalación del motor en el vehículo es una actividad con valor agregado. El cliente está dispuesto a pagar por ello (ya que un coche necesita un motor para funcionar), el coche cambia físicamente (tiene un motor instalado donde antes no lo tenía), y el trabajo debe hacerse bien desde el principio para evitar problemas costosos más adelante.</a:t>
            </a:r>
          </a:p>
          <a:p>
            <a:endParaRPr lang="es-ES" sz="1600" dirty="0">
              <a:latin typeface="Calibri" panose="020F0502020204030204" pitchFamily="34" charset="0"/>
              <a:cs typeface="Calibri" panose="020F0502020204030204" pitchFamily="34" charset="0"/>
            </a:endParaRPr>
          </a:p>
          <a:p>
            <a:pPr algn="just"/>
            <a:endParaRPr lang="es-ES" b="1" dirty="0">
              <a:solidFill>
                <a:schemeClr val="accent5">
                  <a:lumMod val="7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713669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B059A0B7-B06F-4941-85FE-EA384C8ACEAA}"/>
              </a:ext>
            </a:extLst>
          </p:cNvPr>
          <p:cNvSpPr txBox="1"/>
          <p:nvPr/>
        </p:nvSpPr>
        <p:spPr>
          <a:xfrm>
            <a:off x="327803" y="354713"/>
            <a:ext cx="8471140" cy="4893647"/>
          </a:xfrm>
          <a:prstGeom prst="rect">
            <a:avLst/>
          </a:prstGeom>
          <a:noFill/>
        </p:spPr>
        <p:txBody>
          <a:bodyPr wrap="square" rtlCol="0">
            <a:spAutoFit/>
          </a:bodyPr>
          <a:lstStyle/>
          <a:p>
            <a:pPr algn="ctr"/>
            <a:r>
              <a:rPr lang="es-ES" sz="2000" b="1" dirty="0">
                <a:solidFill>
                  <a:schemeClr val="tx2">
                    <a:lumMod val="60000"/>
                    <a:lumOff val="40000"/>
                  </a:schemeClr>
                </a:solidFill>
                <a:latin typeface="Calibri" panose="020F0502020204030204" pitchFamily="34" charset="0"/>
                <a:cs typeface="Calibri" panose="020F0502020204030204" pitchFamily="34" charset="0"/>
              </a:rPr>
              <a:t>Análisis del video</a:t>
            </a:r>
          </a:p>
          <a:p>
            <a:endParaRPr lang="es-ES" b="1" dirty="0">
              <a:latin typeface="Calibri" panose="020F0502020204030204" pitchFamily="34" charset="0"/>
              <a:cs typeface="Calibri" panose="020F0502020204030204" pitchFamily="34" charset="0"/>
            </a:endParaRPr>
          </a:p>
          <a:p>
            <a:pPr algn="just"/>
            <a:r>
              <a:rPr lang="es-ES" sz="1600" b="1" dirty="0">
                <a:solidFill>
                  <a:schemeClr val="accent5">
                    <a:lumMod val="75000"/>
                  </a:schemeClr>
                </a:solidFill>
                <a:latin typeface="Calibri" panose="020F0502020204030204" pitchFamily="34" charset="0"/>
                <a:cs typeface="Calibri" panose="020F0502020204030204" pitchFamily="34" charset="0"/>
              </a:rPr>
              <a:t>Actividades sin valor agregado: </a:t>
            </a:r>
            <a:r>
              <a:rPr lang="es-ES" sz="1600" dirty="0">
                <a:latin typeface="Calibri" panose="020F0502020204030204" pitchFamily="34" charset="0"/>
                <a:cs typeface="Calibri" panose="020F0502020204030204" pitchFamily="34" charset="0"/>
              </a:rPr>
              <a:t>Son actividades que no añaden valor desde la perspectiva del cliente, pero que deben ejecutarse para satisfacer las necesidades del cliente. Aunque estas actividades no agregan valor, no pueden ser eliminadas sin afectar el producto o servicio final.</a:t>
            </a:r>
          </a:p>
          <a:p>
            <a:pPr algn="just"/>
            <a:endParaRPr lang="es-ES" sz="1600" dirty="0">
              <a:latin typeface="Calibri" panose="020F0502020204030204" pitchFamily="34" charset="0"/>
              <a:cs typeface="Calibri" panose="020F0502020204030204" pitchFamily="34" charset="0"/>
            </a:endParaRPr>
          </a:p>
          <a:p>
            <a:r>
              <a:rPr lang="es-ES" sz="1600" b="1" dirty="0">
                <a:solidFill>
                  <a:schemeClr val="accent5">
                    <a:lumMod val="75000"/>
                  </a:schemeClr>
                </a:solidFill>
                <a:latin typeface="Calibri" panose="020F0502020204030204" pitchFamily="34" charset="0"/>
                <a:cs typeface="Calibri" panose="020F0502020204030204" pitchFamily="34" charset="0"/>
              </a:rPr>
              <a:t>Ejemplo:</a:t>
            </a:r>
          </a:p>
          <a:p>
            <a:pPr algn="just"/>
            <a:r>
              <a:rPr lang="es-ES" sz="1600" b="1" dirty="0">
                <a:latin typeface="Calibri" panose="020F0502020204030204" pitchFamily="34" charset="0"/>
                <a:cs typeface="Calibri" panose="020F0502020204030204" pitchFamily="34" charset="0"/>
              </a:rPr>
              <a:t>Inspección de calidad</a:t>
            </a:r>
            <a:r>
              <a:rPr lang="es-ES" sz="1600" dirty="0">
                <a:latin typeface="Calibri" panose="020F0502020204030204" pitchFamily="34" charset="0"/>
                <a:cs typeface="Calibri" panose="020F0502020204030204" pitchFamily="34" charset="0"/>
              </a:rPr>
              <a:t>: Aunque la inspección en sí misma no agrega valor al producto final (el producto no cambia durante la inspección), es necesaria para asegurar que el producto cumple con los estándares de calidad y para prevenir problemas futuros.</a:t>
            </a:r>
          </a:p>
          <a:p>
            <a:pPr algn="just"/>
            <a:endParaRPr lang="es-ES" sz="1600" dirty="0">
              <a:latin typeface="Calibri" panose="020F0502020204030204" pitchFamily="34" charset="0"/>
              <a:cs typeface="Calibri" panose="020F0502020204030204" pitchFamily="34" charset="0"/>
            </a:endParaRPr>
          </a:p>
          <a:p>
            <a:pPr algn="just"/>
            <a:r>
              <a:rPr lang="es-ES" sz="1600" b="1" dirty="0">
                <a:latin typeface="Calibri" panose="020F0502020204030204" pitchFamily="34" charset="0"/>
                <a:cs typeface="Calibri" panose="020F0502020204030204" pitchFamily="34" charset="0"/>
              </a:rPr>
              <a:t>Cumplimiento de regulaciones</a:t>
            </a:r>
            <a:r>
              <a:rPr lang="es-ES" sz="1600" dirty="0">
                <a:latin typeface="Calibri" panose="020F0502020204030204" pitchFamily="34" charset="0"/>
                <a:cs typeface="Calibri" panose="020F0502020204030204" pitchFamily="34" charset="0"/>
              </a:rPr>
              <a:t>: Muchas industrias tienen regulaciones que deben cumplir. Por ejemplo, en la industria farmacéutica, las empresas deben seguir estrictas regulaciones de pruebas y documentación. Aunque estas actividades no agregan valor al producto final desde la perspectiva del cliente, son necesarias para operar legalmente.</a:t>
            </a:r>
          </a:p>
          <a:p>
            <a:pPr algn="just"/>
            <a:endParaRPr lang="es-ES" sz="1600" dirty="0">
              <a:latin typeface="Calibri" panose="020F0502020204030204" pitchFamily="34" charset="0"/>
              <a:cs typeface="Calibri" panose="020F0502020204030204" pitchFamily="34" charset="0"/>
            </a:endParaRPr>
          </a:p>
          <a:p>
            <a:pPr algn="just"/>
            <a:endParaRPr lang="es-ES" sz="1600" dirty="0">
              <a:latin typeface="Calibri" panose="020F0502020204030204" pitchFamily="34" charset="0"/>
              <a:cs typeface="Calibri" panose="020F0502020204030204" pitchFamily="34" charset="0"/>
            </a:endParaRPr>
          </a:p>
          <a:p>
            <a:endParaRPr lang="es-ES" sz="1600" dirty="0">
              <a:latin typeface="Calibri" panose="020F0502020204030204" pitchFamily="34" charset="0"/>
              <a:cs typeface="Calibri" panose="020F0502020204030204" pitchFamily="34" charset="0"/>
            </a:endParaRPr>
          </a:p>
          <a:p>
            <a:pPr algn="just"/>
            <a:endParaRPr lang="es-ES" b="1" dirty="0">
              <a:solidFill>
                <a:schemeClr val="accent5">
                  <a:lumMod val="7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674929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B059A0B7-B06F-4941-85FE-EA384C8ACEAA}"/>
              </a:ext>
            </a:extLst>
          </p:cNvPr>
          <p:cNvSpPr txBox="1"/>
          <p:nvPr/>
        </p:nvSpPr>
        <p:spPr>
          <a:xfrm>
            <a:off x="327803" y="354713"/>
            <a:ext cx="8471140" cy="923330"/>
          </a:xfrm>
          <a:prstGeom prst="rect">
            <a:avLst/>
          </a:prstGeom>
          <a:noFill/>
        </p:spPr>
        <p:txBody>
          <a:bodyPr wrap="square" rtlCol="0">
            <a:spAutoFit/>
          </a:bodyPr>
          <a:lstStyle/>
          <a:p>
            <a:pPr algn="ctr"/>
            <a:r>
              <a:rPr lang="es-ES" sz="2000" b="1" dirty="0">
                <a:solidFill>
                  <a:schemeClr val="tx2">
                    <a:lumMod val="60000"/>
                    <a:lumOff val="40000"/>
                  </a:schemeClr>
                </a:solidFill>
                <a:latin typeface="Calibri" panose="020F0502020204030204" pitchFamily="34" charset="0"/>
                <a:cs typeface="Calibri" panose="020F0502020204030204" pitchFamily="34" charset="0"/>
              </a:rPr>
              <a:t>Análisis del video</a:t>
            </a:r>
          </a:p>
          <a:p>
            <a:endParaRPr lang="es-ES" b="1" dirty="0">
              <a:latin typeface="Calibri" panose="020F0502020204030204" pitchFamily="34" charset="0"/>
              <a:cs typeface="Calibri" panose="020F0502020204030204" pitchFamily="34" charset="0"/>
            </a:endParaRPr>
          </a:p>
          <a:p>
            <a:pPr algn="just"/>
            <a:r>
              <a:rPr lang="es-ES" sz="1600" b="1" dirty="0">
                <a:solidFill>
                  <a:schemeClr val="accent5">
                    <a:lumMod val="75000"/>
                  </a:schemeClr>
                </a:solidFill>
                <a:latin typeface="Calibri" panose="020F0502020204030204" pitchFamily="34" charset="0"/>
                <a:cs typeface="Calibri" panose="020F0502020204030204" pitchFamily="34" charset="0"/>
              </a:rPr>
              <a:t>Desperdicio: </a:t>
            </a:r>
            <a:r>
              <a:rPr lang="es-ES" sz="1600" dirty="0">
                <a:latin typeface="Calibri" panose="020F0502020204030204" pitchFamily="34" charset="0"/>
                <a:cs typeface="Calibri" panose="020F0502020204030204" pitchFamily="34" charset="0"/>
              </a:rPr>
              <a:t>Son actividades que no añaden valor y los clientes no están dispuestos a pagar por ello.</a:t>
            </a:r>
            <a:endParaRPr lang="es-ES" b="1" dirty="0">
              <a:solidFill>
                <a:schemeClr val="accent5">
                  <a:lumMod val="75000"/>
                </a:schemeClr>
              </a:solidFill>
              <a:latin typeface="Calibri" panose="020F0502020204030204" pitchFamily="34" charset="0"/>
              <a:cs typeface="Calibri" panose="020F0502020204030204" pitchFamily="34" charset="0"/>
            </a:endParaRPr>
          </a:p>
        </p:txBody>
      </p:sp>
      <p:pic>
        <p:nvPicPr>
          <p:cNvPr id="3" name="Imagen 2">
            <a:extLst>
              <a:ext uri="{FF2B5EF4-FFF2-40B4-BE49-F238E27FC236}">
                <a16:creationId xmlns:a16="http://schemas.microsoft.com/office/drawing/2014/main" id="{973C3E91-5E34-42F4-A3BE-12FE754E6BFF}"/>
              </a:ext>
            </a:extLst>
          </p:cNvPr>
          <p:cNvPicPr>
            <a:picLocks noChangeAspect="1"/>
          </p:cNvPicPr>
          <p:nvPr/>
        </p:nvPicPr>
        <p:blipFill>
          <a:blip r:embed="rId3"/>
          <a:stretch>
            <a:fillRect/>
          </a:stretch>
        </p:blipFill>
        <p:spPr>
          <a:xfrm>
            <a:off x="3920840" y="1494423"/>
            <a:ext cx="4722921" cy="1923962"/>
          </a:xfrm>
          <a:prstGeom prst="rect">
            <a:avLst/>
          </a:prstGeom>
          <a:solidFill>
            <a:schemeClr val="tx1"/>
          </a:solidFill>
          <a:ln>
            <a:solidFill>
              <a:schemeClr val="tx1"/>
            </a:solidFill>
          </a:ln>
        </p:spPr>
      </p:pic>
      <p:pic>
        <p:nvPicPr>
          <p:cNvPr id="4" name="Imagen 3">
            <a:extLst>
              <a:ext uri="{FF2B5EF4-FFF2-40B4-BE49-F238E27FC236}">
                <a16:creationId xmlns:a16="http://schemas.microsoft.com/office/drawing/2014/main" id="{208ED843-485F-4E5A-A129-08E9DB455C16}"/>
              </a:ext>
            </a:extLst>
          </p:cNvPr>
          <p:cNvPicPr>
            <a:picLocks noChangeAspect="1"/>
          </p:cNvPicPr>
          <p:nvPr/>
        </p:nvPicPr>
        <p:blipFill>
          <a:blip r:embed="rId4"/>
          <a:stretch>
            <a:fillRect/>
          </a:stretch>
        </p:blipFill>
        <p:spPr>
          <a:xfrm>
            <a:off x="3920841" y="3593200"/>
            <a:ext cx="4722920" cy="1923962"/>
          </a:xfrm>
          <a:prstGeom prst="rect">
            <a:avLst/>
          </a:prstGeom>
          <a:solidFill>
            <a:schemeClr val="tx1"/>
          </a:solidFill>
          <a:ln>
            <a:solidFill>
              <a:schemeClr val="tx1"/>
            </a:solidFill>
          </a:ln>
        </p:spPr>
      </p:pic>
      <p:sp>
        <p:nvSpPr>
          <p:cNvPr id="5" name="CuadroTexto 4">
            <a:extLst>
              <a:ext uri="{FF2B5EF4-FFF2-40B4-BE49-F238E27FC236}">
                <a16:creationId xmlns:a16="http://schemas.microsoft.com/office/drawing/2014/main" id="{D17162B3-8CDE-4C2B-8054-3F86802ECEC1}"/>
              </a:ext>
            </a:extLst>
          </p:cNvPr>
          <p:cNvSpPr txBox="1"/>
          <p:nvPr/>
        </p:nvSpPr>
        <p:spPr>
          <a:xfrm>
            <a:off x="327803" y="1828800"/>
            <a:ext cx="3496052" cy="830997"/>
          </a:xfrm>
          <a:prstGeom prst="rect">
            <a:avLst/>
          </a:prstGeom>
          <a:noFill/>
        </p:spPr>
        <p:txBody>
          <a:bodyPr wrap="square" rtlCol="0">
            <a:spAutoFit/>
          </a:bodyPr>
          <a:lstStyle/>
          <a:p>
            <a:pPr algn="just"/>
            <a:r>
              <a:rPr lang="es-ES" sz="1600" dirty="0">
                <a:latin typeface="Calibri" panose="020F0502020204030204" pitchFamily="34" charset="0"/>
                <a:cs typeface="Calibri" panose="020F0502020204030204" pitchFamily="34" charset="0"/>
              </a:rPr>
              <a:t>Cantidad de desperdicios que ocupan espacio y tiempo dentro de los procesos.</a:t>
            </a:r>
            <a:endParaRPr lang="es-PE" sz="1600" dirty="0">
              <a:latin typeface="Calibri" panose="020F0502020204030204" pitchFamily="34" charset="0"/>
              <a:cs typeface="Calibri" panose="020F0502020204030204" pitchFamily="34" charset="0"/>
            </a:endParaRPr>
          </a:p>
        </p:txBody>
      </p:sp>
      <p:sp>
        <p:nvSpPr>
          <p:cNvPr id="6" name="CuadroTexto 5">
            <a:extLst>
              <a:ext uri="{FF2B5EF4-FFF2-40B4-BE49-F238E27FC236}">
                <a16:creationId xmlns:a16="http://schemas.microsoft.com/office/drawing/2014/main" id="{543EB760-E7F8-4666-9886-278ABB949D85}"/>
              </a:ext>
            </a:extLst>
          </p:cNvPr>
          <p:cNvSpPr txBox="1"/>
          <p:nvPr/>
        </p:nvSpPr>
        <p:spPr>
          <a:xfrm>
            <a:off x="327803" y="3779464"/>
            <a:ext cx="3496052" cy="1323439"/>
          </a:xfrm>
          <a:prstGeom prst="rect">
            <a:avLst/>
          </a:prstGeom>
          <a:noFill/>
        </p:spPr>
        <p:txBody>
          <a:bodyPr wrap="square" rtlCol="0">
            <a:spAutoFit/>
          </a:bodyPr>
          <a:lstStyle/>
          <a:p>
            <a:pPr algn="just"/>
            <a:r>
              <a:rPr lang="es-ES" sz="1600" dirty="0">
                <a:latin typeface="Calibri" panose="020F0502020204030204" pitchFamily="34" charset="0"/>
                <a:cs typeface="Calibri" panose="020F0502020204030204" pitchFamily="34" charset="0"/>
              </a:rPr>
              <a:t>Al identificar las actividades que añaden valor y eliminar los desperdicios, se mejora el desempeño y se reduce el tiempo necesario para atender una solicitud de un cliente.</a:t>
            </a:r>
            <a:endParaRPr lang="es-PE" sz="1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628465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a 3"/>
          <p:cNvGraphicFramePr>
            <a:graphicFrameLocks noGrp="1"/>
          </p:cNvGraphicFramePr>
          <p:nvPr>
            <p:extLst>
              <p:ext uri="{D42A27DB-BD31-4B8C-83A1-F6EECF244321}">
                <p14:modId xmlns:p14="http://schemas.microsoft.com/office/powerpoint/2010/main" val="1477310018"/>
              </p:ext>
            </p:extLst>
          </p:nvPr>
        </p:nvGraphicFramePr>
        <p:xfrm>
          <a:off x="500556" y="1448111"/>
          <a:ext cx="3892058" cy="2213430"/>
        </p:xfrm>
        <a:graphic>
          <a:graphicData uri="http://schemas.openxmlformats.org/drawingml/2006/table">
            <a:tbl>
              <a:tblPr firstRow="1" bandRow="1">
                <a:tableStyleId>{5C22544A-7EE6-4342-B048-85BDC9FD1C3A}</a:tableStyleId>
              </a:tblPr>
              <a:tblGrid>
                <a:gridCol w="3892058">
                  <a:extLst>
                    <a:ext uri="{9D8B030D-6E8A-4147-A177-3AD203B41FA5}">
                      <a16:colId xmlns:a16="http://schemas.microsoft.com/office/drawing/2014/main" val="20000"/>
                    </a:ext>
                  </a:extLst>
                </a:gridCol>
              </a:tblGrid>
              <a:tr h="458479">
                <a:tc>
                  <a:txBody>
                    <a:bodyPr/>
                    <a:lstStyle/>
                    <a:p>
                      <a:pPr algn="ctr" defTabSz="814884">
                        <a:lnSpc>
                          <a:spcPct val="90000"/>
                        </a:lnSpc>
                        <a:spcBef>
                          <a:spcPct val="0"/>
                        </a:spcBef>
                        <a:spcAft>
                          <a:spcPts val="0"/>
                        </a:spcAft>
                      </a:pPr>
                      <a:r>
                        <a:rPr lang="es-PE" sz="1600" dirty="0">
                          <a:latin typeface="Calibri" charset="0"/>
                          <a:ea typeface="Calibri" charset="0"/>
                          <a:cs typeface="Calibri" charset="0"/>
                        </a:rPr>
                        <a:t>DEFECTOS</a:t>
                      </a:r>
                    </a:p>
                  </a:txBody>
                  <a:tcPr anchor="ctr">
                    <a:solidFill>
                      <a:srgbClr val="808799"/>
                    </a:solidFill>
                  </a:tcPr>
                </a:tc>
                <a:extLst>
                  <a:ext uri="{0D108BD9-81ED-4DB2-BD59-A6C34878D82A}">
                    <a16:rowId xmlns:a16="http://schemas.microsoft.com/office/drawing/2014/main" val="10000"/>
                  </a:ext>
                </a:extLst>
              </a:tr>
              <a:tr h="1754951">
                <a:tc>
                  <a:txBody>
                    <a:bodyPr/>
                    <a:lstStyle/>
                    <a:p>
                      <a:pPr marL="285750" lvl="1" indent="-236538" defTabSz="814884">
                        <a:lnSpc>
                          <a:spcPct val="100000"/>
                        </a:lnSpc>
                        <a:spcBef>
                          <a:spcPct val="0"/>
                        </a:spcBef>
                        <a:spcAft>
                          <a:spcPts val="0"/>
                        </a:spcAft>
                        <a:buClr>
                          <a:srgbClr val="808799"/>
                        </a:buClr>
                        <a:buFont typeface="Arial" charset="0"/>
                        <a:buChar char="•"/>
                        <a:tabLst/>
                      </a:pPr>
                      <a:r>
                        <a:rPr lang="es-PE" sz="1600" dirty="0">
                          <a:latin typeface="Calibri" charset="0"/>
                          <a:ea typeface="Calibri" charset="0"/>
                          <a:cs typeface="Calibri" charset="0"/>
                        </a:rPr>
                        <a:t>Repetición o corrección de procesos</a:t>
                      </a:r>
                    </a:p>
                    <a:p>
                      <a:pPr marL="285750" lvl="1" indent="-236538" defTabSz="814884">
                        <a:lnSpc>
                          <a:spcPct val="100000"/>
                        </a:lnSpc>
                        <a:spcBef>
                          <a:spcPct val="0"/>
                        </a:spcBef>
                        <a:spcAft>
                          <a:spcPts val="0"/>
                        </a:spcAft>
                        <a:buClr>
                          <a:srgbClr val="808799"/>
                        </a:buClr>
                        <a:buFont typeface="Arial" charset="0"/>
                        <a:buChar char="•"/>
                        <a:tabLst/>
                      </a:pPr>
                      <a:endParaRPr lang="es-PE" sz="1600" dirty="0">
                        <a:latin typeface="Calibri" charset="0"/>
                        <a:ea typeface="Calibri" charset="0"/>
                        <a:cs typeface="Calibri" charset="0"/>
                      </a:endParaRPr>
                    </a:p>
                    <a:p>
                      <a:pPr marL="285750" lvl="1" indent="-236538" defTabSz="814884">
                        <a:lnSpc>
                          <a:spcPct val="100000"/>
                        </a:lnSpc>
                        <a:spcBef>
                          <a:spcPct val="0"/>
                        </a:spcBef>
                        <a:spcAft>
                          <a:spcPts val="0"/>
                        </a:spcAft>
                        <a:buClr>
                          <a:srgbClr val="808799"/>
                        </a:buClr>
                        <a:buFont typeface="Arial" charset="0"/>
                        <a:buChar char="•"/>
                        <a:tabLst/>
                      </a:pPr>
                      <a:r>
                        <a:rPr lang="es-PE" sz="1600" dirty="0">
                          <a:latin typeface="Calibri" charset="0"/>
                          <a:ea typeface="Calibri" charset="0"/>
                          <a:cs typeface="Calibri" charset="0"/>
                        </a:rPr>
                        <a:t>Re trabajo en productos y productos devueltos.</a:t>
                      </a:r>
                    </a:p>
                  </a:txBody>
                  <a:tcPr anchor="ctr">
                    <a:solidFill>
                      <a:schemeClr val="bg1">
                        <a:lumMod val="95000"/>
                      </a:schemeClr>
                    </a:solidFill>
                  </a:tcPr>
                </a:tc>
                <a:extLst>
                  <a:ext uri="{0D108BD9-81ED-4DB2-BD59-A6C34878D82A}">
                    <a16:rowId xmlns:a16="http://schemas.microsoft.com/office/drawing/2014/main" val="10001"/>
                  </a:ext>
                </a:extLst>
              </a:tr>
            </a:tbl>
          </a:graphicData>
        </a:graphic>
      </p:graphicFrame>
      <p:sp>
        <p:nvSpPr>
          <p:cNvPr id="7" name="CuadroTexto 6">
            <a:extLst>
              <a:ext uri="{FF2B5EF4-FFF2-40B4-BE49-F238E27FC236}">
                <a16:creationId xmlns:a16="http://schemas.microsoft.com/office/drawing/2014/main" id="{785BC724-2F45-4B4B-BD86-26B70889A5EE}"/>
              </a:ext>
            </a:extLst>
          </p:cNvPr>
          <p:cNvSpPr txBox="1"/>
          <p:nvPr/>
        </p:nvSpPr>
        <p:spPr>
          <a:xfrm>
            <a:off x="522185" y="3952236"/>
            <a:ext cx="3797403" cy="738664"/>
          </a:xfrm>
          <a:prstGeom prst="rect">
            <a:avLst/>
          </a:prstGeom>
          <a:noFill/>
        </p:spPr>
        <p:txBody>
          <a:bodyPr wrap="square" lIns="0" tIns="0" rIns="0" bIns="0" rtlCol="0">
            <a:spAutoFit/>
          </a:bodyPr>
          <a:lstStyle/>
          <a:p>
            <a:pPr marL="231775" indent="-231775">
              <a:buClr>
                <a:srgbClr val="808799"/>
              </a:buClr>
              <a:buFont typeface="+mj-lt"/>
              <a:buAutoNum type="alphaLcPeriod"/>
            </a:pPr>
            <a:r>
              <a:rPr lang="es-ES" sz="1600" dirty="0">
                <a:latin typeface="Calibri" charset="0"/>
                <a:ea typeface="Calibri" charset="0"/>
                <a:cs typeface="Calibri" charset="0"/>
              </a:rPr>
              <a:t>Mermas y sobrantes</a:t>
            </a:r>
          </a:p>
          <a:p>
            <a:pPr marL="231775" indent="-231775">
              <a:buClr>
                <a:srgbClr val="808799"/>
              </a:buClr>
              <a:buFont typeface="+mj-lt"/>
              <a:buAutoNum type="alphaLcPeriod"/>
            </a:pPr>
            <a:r>
              <a:rPr lang="es-ES" sz="1600" dirty="0">
                <a:latin typeface="Calibri" charset="0"/>
                <a:ea typeface="Calibri" charset="0"/>
                <a:cs typeface="Calibri" charset="0"/>
              </a:rPr>
              <a:t>Falla en la entrega de un pedido</a:t>
            </a:r>
          </a:p>
          <a:p>
            <a:pPr marL="231775" indent="-231775">
              <a:buClr>
                <a:srgbClr val="808799"/>
              </a:buClr>
              <a:buFont typeface="+mj-lt"/>
              <a:buAutoNum type="alphaLcPeriod"/>
            </a:pPr>
            <a:r>
              <a:rPr lang="es-ES" sz="1600" dirty="0">
                <a:latin typeface="Calibri" charset="0"/>
                <a:ea typeface="Calibri" charset="0"/>
                <a:cs typeface="Calibri" charset="0"/>
              </a:rPr>
              <a:t>Queja por mala atención</a:t>
            </a:r>
            <a:endParaRPr lang="es-PE" sz="1600" dirty="0">
              <a:latin typeface="Calibri" charset="0"/>
              <a:ea typeface="Calibri" charset="0"/>
              <a:cs typeface="Calibri" charset="0"/>
            </a:endParaRPr>
          </a:p>
        </p:txBody>
      </p:sp>
      <p:pic>
        <p:nvPicPr>
          <p:cNvPr id="6" name="Imagen 5"/>
          <p:cNvPicPr>
            <a:picLocks noChangeAspect="1"/>
          </p:cNvPicPr>
          <p:nvPr/>
        </p:nvPicPr>
        <p:blipFill rotWithShape="1">
          <a:blip r:embed="rId3">
            <a:extLst>
              <a:ext uri="{28A0092B-C50C-407E-A947-70E740481C1C}">
                <a14:useLocalDpi xmlns:a14="http://schemas.microsoft.com/office/drawing/2010/main"/>
              </a:ext>
            </a:extLst>
          </a:blip>
          <a:srcRect l="7836"/>
          <a:stretch/>
        </p:blipFill>
        <p:spPr>
          <a:xfrm>
            <a:off x="4751388" y="481013"/>
            <a:ext cx="3943247" cy="4752975"/>
          </a:xfrm>
          <a:prstGeom prst="rect">
            <a:avLst/>
          </a:prstGeom>
        </p:spPr>
      </p:pic>
      <p:sp>
        <p:nvSpPr>
          <p:cNvPr id="8"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LOS </a:t>
            </a:r>
            <a:r>
              <a:rPr lang="es-PE" sz="1000" dirty="0">
                <a:solidFill>
                  <a:schemeClr val="bg1">
                    <a:lumMod val="65000"/>
                  </a:schemeClr>
                </a:solidFill>
                <a:latin typeface="Calibri" charset="0"/>
                <a:ea typeface="Calibri" charset="0"/>
                <a:cs typeface="Calibri" charset="0"/>
              </a:rPr>
              <a:t>8 DESPERDICIOS SEGÚN LEAN</a:t>
            </a:r>
          </a:p>
        </p:txBody>
      </p:sp>
      <p:sp>
        <p:nvSpPr>
          <p:cNvPr id="9" name="object 7"/>
          <p:cNvSpPr txBox="1"/>
          <p:nvPr/>
        </p:nvSpPr>
        <p:spPr>
          <a:xfrm>
            <a:off x="503238" y="919128"/>
            <a:ext cx="3797404" cy="246221"/>
          </a:xfrm>
          <a:prstGeom prst="rect">
            <a:avLst/>
          </a:prstGeom>
        </p:spPr>
        <p:txBody>
          <a:bodyPr vert="horz" wrap="square" lIns="0" tIns="0" rIns="0" bIns="0" rtlCol="0">
            <a:spAutoFit/>
          </a:bodyPr>
          <a:lstStyle/>
          <a:p>
            <a:r>
              <a:rPr lang="es-PE" sz="1600" b="1" dirty="0">
                <a:latin typeface="Calibri" charset="0"/>
                <a:ea typeface="Calibri" charset="0"/>
                <a:cs typeface="Calibri" charset="0"/>
              </a:rPr>
              <a:t>LOS 8 DESPERDICIOS SEGÚN LEAN</a:t>
            </a:r>
            <a:endParaRPr lang="es-PE" sz="1600" dirty="0">
              <a:latin typeface="Calibri" charset="0"/>
              <a:ea typeface="Calibri" charset="0"/>
              <a:cs typeface="Calibri" charset="0"/>
            </a:endParaRPr>
          </a:p>
        </p:txBody>
      </p:sp>
    </p:spTree>
    <p:extLst>
      <p:ext uri="{BB962C8B-B14F-4D97-AF65-F5344CB8AC3E}">
        <p14:creationId xmlns:p14="http://schemas.microsoft.com/office/powerpoint/2010/main" val="15009801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LOS </a:t>
            </a:r>
            <a:r>
              <a:rPr lang="es-PE" sz="1000" dirty="0">
                <a:solidFill>
                  <a:schemeClr val="bg1">
                    <a:lumMod val="65000"/>
                  </a:schemeClr>
                </a:solidFill>
                <a:latin typeface="Calibri" charset="0"/>
                <a:ea typeface="Calibri" charset="0"/>
                <a:cs typeface="Calibri" charset="0"/>
              </a:rPr>
              <a:t>8 DESPERDICIOS SEGÚN LEAN</a:t>
            </a:r>
          </a:p>
        </p:txBody>
      </p:sp>
      <p:sp>
        <p:nvSpPr>
          <p:cNvPr id="9" name="object 7"/>
          <p:cNvSpPr txBox="1"/>
          <p:nvPr/>
        </p:nvSpPr>
        <p:spPr>
          <a:xfrm>
            <a:off x="386530" y="750649"/>
            <a:ext cx="8370939" cy="4678204"/>
          </a:xfrm>
          <a:prstGeom prst="rect">
            <a:avLst/>
          </a:prstGeom>
        </p:spPr>
        <p:txBody>
          <a:bodyPr vert="horz" wrap="square" lIns="0" tIns="0" rIns="0" bIns="0" rtlCol="0">
            <a:spAutoFit/>
          </a:bodyPr>
          <a:lstStyle/>
          <a:p>
            <a:r>
              <a:rPr lang="es-PE" sz="1600" b="1" dirty="0">
                <a:solidFill>
                  <a:schemeClr val="accent5">
                    <a:lumMod val="75000"/>
                  </a:schemeClr>
                </a:solidFill>
                <a:latin typeface="Calibri" panose="020F0502020204030204" pitchFamily="34" charset="0"/>
                <a:cs typeface="Calibri" panose="020F0502020204030204" pitchFamily="34" charset="0"/>
              </a:rPr>
              <a:t>DEFECTOS – EJEMPLOS</a:t>
            </a:r>
          </a:p>
          <a:p>
            <a:endParaRPr lang="es-ES" sz="1600" b="1" dirty="0">
              <a:latin typeface="Calibri" charset="0"/>
              <a:ea typeface="Calibri" charset="0"/>
              <a:cs typeface="Calibri" charset="0"/>
            </a:endParaRPr>
          </a:p>
          <a:p>
            <a:pPr marL="342900" indent="-342900" algn="just">
              <a:buFont typeface="+mj-lt"/>
              <a:buAutoNum type="arabicPeriod"/>
            </a:pPr>
            <a:r>
              <a:rPr lang="es-ES" sz="1600" b="1" dirty="0">
                <a:solidFill>
                  <a:schemeClr val="accent5">
                    <a:lumMod val="75000"/>
                  </a:schemeClr>
                </a:solidFill>
                <a:latin typeface="Calibri" panose="020F0502020204030204" pitchFamily="34" charset="0"/>
                <a:cs typeface="Calibri" panose="020F0502020204030204" pitchFamily="34" charset="0"/>
              </a:rPr>
              <a:t>Retrabajos</a:t>
            </a:r>
            <a:r>
              <a:rPr lang="es-ES" sz="1600" dirty="0">
                <a:latin typeface="Calibri" panose="020F0502020204030204" pitchFamily="34" charset="0"/>
                <a:cs typeface="Calibri" panose="020F0502020204030204" pitchFamily="34" charset="0"/>
              </a:rPr>
              <a:t>: En una fábrica de automóviles, si un vehículo no pasa la inspección de calidad debido a un problema con la pintura, el vehículo tendría que ser retrabajado, lo que significa que tendrá que ser repintado y luego Re inspeccionado.</a:t>
            </a:r>
          </a:p>
          <a:p>
            <a:pPr marL="342900" indent="-342900" algn="just">
              <a:buFont typeface="+mj-lt"/>
              <a:buAutoNum type="arabicPeriod"/>
            </a:pPr>
            <a:r>
              <a:rPr lang="es-ES" sz="1600" b="1" dirty="0">
                <a:solidFill>
                  <a:schemeClr val="accent5">
                    <a:lumMod val="75000"/>
                  </a:schemeClr>
                </a:solidFill>
                <a:latin typeface="Calibri" panose="020F0502020204030204" pitchFamily="34" charset="0"/>
                <a:cs typeface="Calibri" panose="020F0502020204030204" pitchFamily="34" charset="0"/>
              </a:rPr>
              <a:t>Sobrantes</a:t>
            </a:r>
            <a:r>
              <a:rPr lang="es-ES" sz="1600" dirty="0">
                <a:latin typeface="Calibri" panose="020F0502020204030204" pitchFamily="34" charset="0"/>
                <a:cs typeface="Calibri" panose="020F0502020204030204" pitchFamily="34" charset="0"/>
              </a:rPr>
              <a:t>: En una panadería, si se hornean más panes de los que se pueden vender en un día, los panes sobrantes al final del día serían un desperdicio.</a:t>
            </a:r>
          </a:p>
          <a:p>
            <a:pPr marL="342900" indent="-342900" algn="just">
              <a:buFont typeface="+mj-lt"/>
              <a:buAutoNum type="arabicPeriod"/>
            </a:pPr>
            <a:r>
              <a:rPr lang="es-ES" sz="1600" b="1" dirty="0">
                <a:solidFill>
                  <a:schemeClr val="accent5">
                    <a:lumMod val="75000"/>
                  </a:schemeClr>
                </a:solidFill>
                <a:latin typeface="Calibri" panose="020F0502020204030204" pitchFamily="34" charset="0"/>
                <a:cs typeface="Calibri" panose="020F0502020204030204" pitchFamily="34" charset="0"/>
              </a:rPr>
              <a:t>Partes perdidas</a:t>
            </a:r>
            <a:r>
              <a:rPr lang="es-ES" sz="1600" dirty="0">
                <a:latin typeface="Calibri" panose="020F0502020204030204" pitchFamily="34" charset="0"/>
                <a:cs typeface="Calibri" panose="020F0502020204030204" pitchFamily="34" charset="0"/>
              </a:rPr>
              <a:t>: En una línea de montaje de electrónicos, si un trabajador deja caer y no puede encontrar un pequeño componente, esa sería una parte perdida.</a:t>
            </a:r>
          </a:p>
          <a:p>
            <a:pPr marL="342900" indent="-342900" algn="just">
              <a:buFont typeface="+mj-lt"/>
              <a:buAutoNum type="arabicPeriod"/>
            </a:pPr>
            <a:r>
              <a:rPr lang="es-ES" sz="1600" b="1" dirty="0">
                <a:solidFill>
                  <a:schemeClr val="accent5">
                    <a:lumMod val="75000"/>
                  </a:schemeClr>
                </a:solidFill>
                <a:latin typeface="Calibri" panose="020F0502020204030204" pitchFamily="34" charset="0"/>
                <a:cs typeface="Calibri" panose="020F0502020204030204" pitchFamily="34" charset="0"/>
              </a:rPr>
              <a:t>Partes equivocadas</a:t>
            </a:r>
            <a:r>
              <a:rPr lang="es-ES" sz="1600" dirty="0">
                <a:latin typeface="Calibri" panose="020F0502020204030204" pitchFamily="34" charset="0"/>
                <a:cs typeface="Calibri" panose="020F0502020204030204" pitchFamily="34" charset="0"/>
              </a:rPr>
              <a:t>: En una fábrica de muebles, si se entrega un lote de tornillos del tamaño incorrecto y se utilizan en la producción antes de que se descubra el error, esos serían ejemplos de partes equivocadas.</a:t>
            </a:r>
          </a:p>
          <a:p>
            <a:pPr marL="342900" indent="-342900" algn="just">
              <a:buFont typeface="+mj-lt"/>
              <a:buAutoNum type="arabicPeriod"/>
            </a:pPr>
            <a:r>
              <a:rPr lang="es-ES" sz="1600" b="1" dirty="0">
                <a:solidFill>
                  <a:schemeClr val="accent5">
                    <a:lumMod val="75000"/>
                  </a:schemeClr>
                </a:solidFill>
                <a:latin typeface="Calibri" panose="020F0502020204030204" pitchFamily="34" charset="0"/>
                <a:cs typeface="Calibri" panose="020F0502020204030204" pitchFamily="34" charset="0"/>
              </a:rPr>
              <a:t>Pérdida de rendimiento</a:t>
            </a:r>
            <a:r>
              <a:rPr lang="es-ES" sz="1600" dirty="0">
                <a:latin typeface="Calibri" panose="020F0502020204030204" pitchFamily="34" charset="0"/>
                <a:cs typeface="Calibri" panose="020F0502020204030204" pitchFamily="34" charset="0"/>
              </a:rPr>
              <a:t>: En una granja de gallinas, si una enfermedad causa que las gallinas produzcan menos huevos de lo normal, eso sería una pérdida de rendimiento.</a:t>
            </a:r>
          </a:p>
          <a:p>
            <a:pPr marL="342900" indent="-342900" algn="just">
              <a:buFont typeface="+mj-lt"/>
              <a:buAutoNum type="arabicPeriod"/>
            </a:pPr>
            <a:r>
              <a:rPr lang="es-ES" sz="1600" b="1" dirty="0">
                <a:solidFill>
                  <a:schemeClr val="accent5">
                    <a:lumMod val="75000"/>
                  </a:schemeClr>
                </a:solidFill>
                <a:latin typeface="Calibri" panose="020F0502020204030204" pitchFamily="34" charset="0"/>
                <a:cs typeface="Calibri" panose="020F0502020204030204" pitchFamily="34" charset="0"/>
              </a:rPr>
              <a:t>Repetición o corrección de procesos</a:t>
            </a:r>
            <a:r>
              <a:rPr lang="es-ES" sz="1600" dirty="0">
                <a:latin typeface="Calibri" panose="020F0502020204030204" pitchFamily="34" charset="0"/>
                <a:cs typeface="Calibri" panose="020F0502020204030204" pitchFamily="34" charset="0"/>
              </a:rPr>
              <a:t>: En un restaurante, si un chef olvida agregar un ingrediente a un plato y tiene que volver a hacerlo desde el principio, eso sería un ejemplo de repetición o corrección de procesos. El producto defectuoso sería un ejemplo de merma.</a:t>
            </a:r>
          </a:p>
          <a:p>
            <a:endParaRPr lang="es-ES" sz="1600" b="1" dirty="0">
              <a:latin typeface="Calibri" charset="0"/>
              <a:ea typeface="Calibri" charset="0"/>
              <a:cs typeface="Calibri" charset="0"/>
            </a:endParaRPr>
          </a:p>
          <a:p>
            <a:endParaRPr lang="es-PE" sz="1600" dirty="0">
              <a:latin typeface="Calibri" charset="0"/>
              <a:ea typeface="Calibri" charset="0"/>
              <a:cs typeface="Calibri" charset="0"/>
            </a:endParaRPr>
          </a:p>
        </p:txBody>
      </p:sp>
    </p:spTree>
    <p:extLst>
      <p:ext uri="{BB962C8B-B14F-4D97-AF65-F5344CB8AC3E}">
        <p14:creationId xmlns:p14="http://schemas.microsoft.com/office/powerpoint/2010/main" val="15151837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a 3"/>
          <p:cNvGraphicFramePr>
            <a:graphicFrameLocks noGrp="1"/>
          </p:cNvGraphicFramePr>
          <p:nvPr>
            <p:extLst>
              <p:ext uri="{D42A27DB-BD31-4B8C-83A1-F6EECF244321}">
                <p14:modId xmlns:p14="http://schemas.microsoft.com/office/powerpoint/2010/main" val="1241667245"/>
              </p:ext>
            </p:extLst>
          </p:nvPr>
        </p:nvGraphicFramePr>
        <p:xfrm>
          <a:off x="493691" y="1448112"/>
          <a:ext cx="3898924" cy="2201552"/>
        </p:xfrm>
        <a:graphic>
          <a:graphicData uri="http://schemas.openxmlformats.org/drawingml/2006/table">
            <a:tbl>
              <a:tblPr firstRow="1" bandRow="1">
                <a:tableStyleId>{5C22544A-7EE6-4342-B048-85BDC9FD1C3A}</a:tableStyleId>
              </a:tblPr>
              <a:tblGrid>
                <a:gridCol w="3898924">
                  <a:extLst>
                    <a:ext uri="{9D8B030D-6E8A-4147-A177-3AD203B41FA5}">
                      <a16:colId xmlns:a16="http://schemas.microsoft.com/office/drawing/2014/main" val="20000"/>
                    </a:ext>
                  </a:extLst>
                </a:gridCol>
              </a:tblGrid>
              <a:tr h="460149">
                <a:tc>
                  <a:txBody>
                    <a:bodyPr/>
                    <a:lstStyle/>
                    <a:p>
                      <a:pPr algn="ctr" defTabSz="814884">
                        <a:lnSpc>
                          <a:spcPct val="100000"/>
                        </a:lnSpc>
                        <a:spcBef>
                          <a:spcPct val="0"/>
                        </a:spcBef>
                        <a:spcAft>
                          <a:spcPct val="35000"/>
                        </a:spcAft>
                        <a:buClr>
                          <a:srgbClr val="FF7828"/>
                        </a:buClr>
                      </a:pPr>
                      <a:r>
                        <a:rPr lang="es-PE" sz="1600" dirty="0">
                          <a:latin typeface="Calibri" charset="0"/>
                          <a:ea typeface="Calibri" charset="0"/>
                          <a:cs typeface="Calibri" charset="0"/>
                        </a:rPr>
                        <a:t>INVENTARIO INNECESARIO</a:t>
                      </a:r>
                    </a:p>
                  </a:txBody>
                  <a:tcPr anchor="ctr">
                    <a:solidFill>
                      <a:srgbClr val="FF7828"/>
                    </a:solidFill>
                  </a:tcPr>
                </a:tc>
                <a:extLst>
                  <a:ext uri="{0D108BD9-81ED-4DB2-BD59-A6C34878D82A}">
                    <a16:rowId xmlns:a16="http://schemas.microsoft.com/office/drawing/2014/main" val="10000"/>
                  </a:ext>
                </a:extLst>
              </a:tr>
              <a:tr h="1741403">
                <a:tc>
                  <a:txBody>
                    <a:bodyPr/>
                    <a:lstStyle/>
                    <a:p>
                      <a:pPr marL="266700" lvl="1" indent="-176213" algn="l" defTabSz="977900">
                        <a:lnSpc>
                          <a:spcPct val="90000"/>
                        </a:lnSpc>
                        <a:spcBef>
                          <a:spcPct val="0"/>
                        </a:spcBef>
                        <a:spcAft>
                          <a:spcPts val="0"/>
                        </a:spcAft>
                        <a:buClr>
                          <a:srgbClr val="FF7828"/>
                        </a:buClr>
                        <a:buFont typeface="Arial" charset="0"/>
                        <a:buChar char="•"/>
                        <a:tabLst/>
                      </a:pPr>
                      <a:r>
                        <a:rPr lang="es-PE" sz="1600" kern="1200" dirty="0">
                          <a:latin typeface="Calibri" charset="0"/>
                          <a:ea typeface="Calibri" charset="0"/>
                          <a:cs typeface="Calibri" charset="0"/>
                        </a:rPr>
                        <a:t>Almacenamiento excesivo de materia prima, producto en proceso y producto terminado.</a:t>
                      </a:r>
                    </a:p>
                    <a:p>
                      <a:pPr marL="266700" lvl="1" indent="-176213" algn="l" defTabSz="977900">
                        <a:lnSpc>
                          <a:spcPct val="90000"/>
                        </a:lnSpc>
                        <a:spcBef>
                          <a:spcPct val="0"/>
                        </a:spcBef>
                        <a:spcAft>
                          <a:spcPts val="0"/>
                        </a:spcAft>
                        <a:buClr>
                          <a:srgbClr val="FF7828"/>
                        </a:buClr>
                        <a:buFont typeface="Arial" charset="0"/>
                        <a:buChar char="•"/>
                        <a:tabLst/>
                      </a:pPr>
                      <a:endParaRPr lang="es-PE" sz="1600" dirty="0">
                        <a:latin typeface="Calibri" charset="0"/>
                        <a:ea typeface="Calibri" charset="0"/>
                        <a:cs typeface="Calibri" charset="0"/>
                      </a:endParaRPr>
                    </a:p>
                    <a:p>
                      <a:pPr marL="266700" lvl="1" indent="-176213" algn="l" defTabSz="977900">
                        <a:lnSpc>
                          <a:spcPct val="90000"/>
                        </a:lnSpc>
                        <a:spcBef>
                          <a:spcPct val="0"/>
                        </a:spcBef>
                        <a:spcAft>
                          <a:spcPts val="0"/>
                        </a:spcAft>
                        <a:buClr>
                          <a:srgbClr val="FF7828"/>
                        </a:buClr>
                        <a:buFont typeface="Arial" charset="0"/>
                        <a:buChar char="•"/>
                        <a:tabLst/>
                      </a:pPr>
                      <a:r>
                        <a:rPr lang="es-PE" sz="1600" kern="1200" dirty="0">
                          <a:latin typeface="Calibri" charset="0"/>
                          <a:ea typeface="Calibri" charset="0"/>
                          <a:cs typeface="Calibri" charset="0"/>
                        </a:rPr>
                        <a:t>El inventario oculta problemas que se presentan en la empresa.</a:t>
                      </a:r>
                    </a:p>
                  </a:txBody>
                  <a:tcPr anchor="ctr">
                    <a:solidFill>
                      <a:srgbClr val="FFD7C1"/>
                    </a:solidFill>
                  </a:tcPr>
                </a:tc>
                <a:extLst>
                  <a:ext uri="{0D108BD9-81ED-4DB2-BD59-A6C34878D82A}">
                    <a16:rowId xmlns:a16="http://schemas.microsoft.com/office/drawing/2014/main" val="10001"/>
                  </a:ext>
                </a:extLst>
              </a:tr>
            </a:tbl>
          </a:graphicData>
        </a:graphic>
      </p:graphicFrame>
      <p:sp>
        <p:nvSpPr>
          <p:cNvPr id="7" name="CuadroTexto 6">
            <a:extLst>
              <a:ext uri="{FF2B5EF4-FFF2-40B4-BE49-F238E27FC236}">
                <a16:creationId xmlns:a16="http://schemas.microsoft.com/office/drawing/2014/main" id="{785BC724-2F45-4B4B-BD86-26B70889A5EE}"/>
              </a:ext>
            </a:extLst>
          </p:cNvPr>
          <p:cNvSpPr txBox="1"/>
          <p:nvPr/>
        </p:nvSpPr>
        <p:spPr>
          <a:xfrm>
            <a:off x="512382" y="3946144"/>
            <a:ext cx="3684055" cy="984885"/>
          </a:xfrm>
          <a:prstGeom prst="rect">
            <a:avLst/>
          </a:prstGeom>
          <a:noFill/>
        </p:spPr>
        <p:txBody>
          <a:bodyPr wrap="square" lIns="0" tIns="0" rIns="0" bIns="0" rtlCol="0">
            <a:spAutoFit/>
          </a:bodyPr>
          <a:lstStyle/>
          <a:p>
            <a:pPr marL="231775" indent="-231775">
              <a:buClr>
                <a:srgbClr val="FF7828"/>
              </a:buClr>
              <a:buFont typeface="+mj-lt"/>
              <a:buAutoNum type="alphaLcPeriod"/>
            </a:pPr>
            <a:r>
              <a:rPr lang="es-ES" sz="1600" dirty="0">
                <a:latin typeface="Calibri" charset="0"/>
                <a:ea typeface="Calibri" charset="0"/>
                <a:cs typeface="Calibri" charset="0"/>
              </a:rPr>
              <a:t>Exceso de materia prima, material en proceso o producto terminado</a:t>
            </a:r>
          </a:p>
          <a:p>
            <a:pPr marL="231775" indent="-231775">
              <a:buClr>
                <a:srgbClr val="FF7828"/>
              </a:buClr>
              <a:buFont typeface="+mj-lt"/>
              <a:buAutoNum type="alphaLcPeriod"/>
            </a:pPr>
            <a:r>
              <a:rPr lang="es-ES" sz="1600" dirty="0">
                <a:latin typeface="Calibri" charset="0"/>
                <a:ea typeface="Calibri" charset="0"/>
                <a:cs typeface="Calibri" charset="0"/>
              </a:rPr>
              <a:t>Documentos en espera de procesarse en el escritorio de alguien</a:t>
            </a:r>
            <a:endParaRPr lang="es-PE" sz="1600" dirty="0">
              <a:latin typeface="Calibri" charset="0"/>
              <a:ea typeface="Calibri" charset="0"/>
              <a:cs typeface="Calibri" charset="0"/>
            </a:endParaRPr>
          </a:p>
        </p:txBody>
      </p:sp>
      <p:pic>
        <p:nvPicPr>
          <p:cNvPr id="6" name="Imagen 5"/>
          <p:cNvPicPr>
            <a:picLocks noChangeAspect="1"/>
          </p:cNvPicPr>
          <p:nvPr/>
        </p:nvPicPr>
        <p:blipFill rotWithShape="1">
          <a:blip r:embed="rId3">
            <a:extLst>
              <a:ext uri="{28A0092B-C50C-407E-A947-70E740481C1C}">
                <a14:useLocalDpi xmlns:a14="http://schemas.microsoft.com/office/drawing/2010/main"/>
              </a:ext>
            </a:extLst>
          </a:blip>
          <a:srcRect r="8607"/>
          <a:stretch/>
        </p:blipFill>
        <p:spPr>
          <a:xfrm>
            <a:off x="4751387" y="481014"/>
            <a:ext cx="3924301" cy="4752974"/>
          </a:xfrm>
          <a:prstGeom prst="rect">
            <a:avLst/>
          </a:prstGeom>
        </p:spPr>
      </p:pic>
      <p:sp>
        <p:nvSpPr>
          <p:cNvPr id="8"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LOS </a:t>
            </a:r>
            <a:r>
              <a:rPr lang="es-PE" sz="1000" dirty="0">
                <a:solidFill>
                  <a:schemeClr val="bg1">
                    <a:lumMod val="65000"/>
                  </a:schemeClr>
                </a:solidFill>
                <a:latin typeface="Calibri" charset="0"/>
                <a:ea typeface="Calibri" charset="0"/>
                <a:cs typeface="Calibri" charset="0"/>
              </a:rPr>
              <a:t>8 DESPERDICIOS SEGÚN LEAN</a:t>
            </a:r>
          </a:p>
        </p:txBody>
      </p:sp>
      <p:sp>
        <p:nvSpPr>
          <p:cNvPr id="9" name="object 7"/>
          <p:cNvSpPr txBox="1"/>
          <p:nvPr/>
        </p:nvSpPr>
        <p:spPr>
          <a:xfrm>
            <a:off x="503238" y="919128"/>
            <a:ext cx="3797404" cy="246221"/>
          </a:xfrm>
          <a:prstGeom prst="rect">
            <a:avLst/>
          </a:prstGeom>
        </p:spPr>
        <p:txBody>
          <a:bodyPr vert="horz" wrap="square" lIns="0" tIns="0" rIns="0" bIns="0" rtlCol="0">
            <a:spAutoFit/>
          </a:bodyPr>
          <a:lstStyle/>
          <a:p>
            <a:r>
              <a:rPr lang="es-PE" sz="1600" b="1" dirty="0">
                <a:latin typeface="Calibri" charset="0"/>
                <a:ea typeface="Calibri" charset="0"/>
                <a:cs typeface="Calibri" charset="0"/>
              </a:rPr>
              <a:t>LOS 8 DESPERDICIOS SEGÚN LEAN</a:t>
            </a:r>
            <a:endParaRPr lang="es-PE" sz="1600" dirty="0">
              <a:latin typeface="Calibri" charset="0"/>
              <a:ea typeface="Calibri" charset="0"/>
              <a:cs typeface="Calibri" charset="0"/>
            </a:endParaRPr>
          </a:p>
        </p:txBody>
      </p:sp>
    </p:spTree>
    <p:extLst>
      <p:ext uri="{BB962C8B-B14F-4D97-AF65-F5344CB8AC3E}">
        <p14:creationId xmlns:p14="http://schemas.microsoft.com/office/powerpoint/2010/main" val="20598849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LOS </a:t>
            </a:r>
            <a:r>
              <a:rPr lang="es-PE" sz="1000" dirty="0">
                <a:solidFill>
                  <a:schemeClr val="bg1">
                    <a:lumMod val="65000"/>
                  </a:schemeClr>
                </a:solidFill>
                <a:latin typeface="Calibri" charset="0"/>
                <a:ea typeface="Calibri" charset="0"/>
                <a:cs typeface="Calibri" charset="0"/>
              </a:rPr>
              <a:t>8 DESPERDICIOS SEGÚN LEAN</a:t>
            </a:r>
          </a:p>
        </p:txBody>
      </p:sp>
      <p:sp>
        <p:nvSpPr>
          <p:cNvPr id="9" name="object 7"/>
          <p:cNvSpPr txBox="1"/>
          <p:nvPr/>
        </p:nvSpPr>
        <p:spPr>
          <a:xfrm>
            <a:off x="503238" y="919128"/>
            <a:ext cx="3797404" cy="4185761"/>
          </a:xfrm>
          <a:prstGeom prst="rect">
            <a:avLst/>
          </a:prstGeom>
        </p:spPr>
        <p:txBody>
          <a:bodyPr vert="horz" wrap="square" lIns="0" tIns="0" rIns="0" bIns="0" rtlCol="0">
            <a:spAutoFit/>
          </a:bodyPr>
          <a:lstStyle/>
          <a:p>
            <a:r>
              <a:rPr lang="es-ES" sz="1600" b="1" dirty="0">
                <a:latin typeface="Calibri" charset="0"/>
                <a:ea typeface="Calibri" charset="0"/>
                <a:cs typeface="Calibri" charset="0"/>
              </a:rPr>
              <a:t>T</a:t>
            </a:r>
            <a:r>
              <a:rPr lang="es-PE" sz="1600" b="1" dirty="0">
                <a:latin typeface="Calibri" charset="0"/>
                <a:ea typeface="Calibri" charset="0"/>
                <a:cs typeface="Calibri" charset="0"/>
              </a:rPr>
              <a:t>IPOS DE INVENTARIO</a:t>
            </a:r>
          </a:p>
          <a:p>
            <a:pPr algn="just"/>
            <a:r>
              <a:rPr lang="es-ES" sz="1600" b="1" dirty="0">
                <a:latin typeface="Calibri" charset="0"/>
                <a:ea typeface="Calibri" charset="0"/>
                <a:cs typeface="Calibri" charset="0"/>
              </a:rPr>
              <a:t>Inventario de ciclo: </a:t>
            </a:r>
            <a:r>
              <a:rPr lang="es-ES" sz="1600" dirty="0">
                <a:latin typeface="Calibri" charset="0"/>
                <a:ea typeface="Calibri" charset="0"/>
                <a:cs typeface="Calibri" charset="0"/>
              </a:rPr>
              <a:t>Inventario total que un negocio utiliza para satisfacer los pedidos de venta regulares (demanda habitual o normal que tiene un negocio).</a:t>
            </a:r>
          </a:p>
          <a:p>
            <a:pPr algn="just"/>
            <a:endParaRPr lang="es-ES" sz="1600" dirty="0">
              <a:latin typeface="Calibri" charset="0"/>
              <a:ea typeface="Calibri" charset="0"/>
              <a:cs typeface="Calibri" charset="0"/>
            </a:endParaRPr>
          </a:p>
          <a:p>
            <a:pPr algn="just"/>
            <a:r>
              <a:rPr lang="es-ES" sz="1600" b="1" dirty="0">
                <a:latin typeface="Calibri" charset="0"/>
                <a:ea typeface="Calibri" charset="0"/>
                <a:cs typeface="Calibri" charset="0"/>
              </a:rPr>
              <a:t>Inventario de previsión: </a:t>
            </a:r>
            <a:r>
              <a:rPr lang="es-ES" sz="1600" dirty="0">
                <a:latin typeface="Calibri" charset="0"/>
                <a:ea typeface="Calibri" charset="0"/>
                <a:cs typeface="Calibri" charset="0"/>
              </a:rPr>
              <a:t>Funciona como una protección frente a la variabilidad de la demanda o un posible retraso de los proveedores (Campañas o temporadas).</a:t>
            </a:r>
          </a:p>
          <a:p>
            <a:pPr algn="just"/>
            <a:endParaRPr lang="es-ES" sz="1600" dirty="0">
              <a:latin typeface="Calibri" charset="0"/>
              <a:ea typeface="Calibri" charset="0"/>
              <a:cs typeface="Calibri" charset="0"/>
            </a:endParaRPr>
          </a:p>
          <a:p>
            <a:pPr algn="just"/>
            <a:r>
              <a:rPr lang="es-ES" sz="1600" b="1" dirty="0">
                <a:latin typeface="Calibri" charset="0"/>
                <a:ea typeface="Calibri" charset="0"/>
                <a:cs typeface="Calibri" charset="0"/>
              </a:rPr>
              <a:t>Inventario de seguridad: </a:t>
            </a:r>
            <a:r>
              <a:rPr lang="es-ES" sz="1600" dirty="0">
                <a:latin typeface="Calibri" charset="0"/>
                <a:ea typeface="Calibri" charset="0"/>
                <a:cs typeface="Calibri" charset="0"/>
              </a:rPr>
              <a:t>Es la cantidad adicional de inventario que una empresa mantiene en existencia para protegerse contra eventos imprevistos, como retrasos en la entrega, rechazo de productos defectuosos o un aumento inesperado en la demanda.</a:t>
            </a:r>
            <a:endParaRPr lang="es-PE" sz="1600" dirty="0">
              <a:latin typeface="Calibri" charset="0"/>
              <a:ea typeface="Calibri" charset="0"/>
              <a:cs typeface="Calibri" charset="0"/>
            </a:endParaRPr>
          </a:p>
        </p:txBody>
      </p:sp>
      <p:pic>
        <p:nvPicPr>
          <p:cNvPr id="10" name="Imagen 9">
            <a:extLst>
              <a:ext uri="{FF2B5EF4-FFF2-40B4-BE49-F238E27FC236}">
                <a16:creationId xmlns:a16="http://schemas.microsoft.com/office/drawing/2014/main" id="{7EF67A63-4B14-4670-AC64-FDCEC5AE4B66}"/>
              </a:ext>
            </a:extLst>
          </p:cNvPr>
          <p:cNvPicPr>
            <a:picLocks noChangeAspect="1"/>
          </p:cNvPicPr>
          <p:nvPr/>
        </p:nvPicPr>
        <p:blipFill rotWithShape="1">
          <a:blip r:embed="rId3">
            <a:extLst>
              <a:ext uri="{28A0092B-C50C-407E-A947-70E740481C1C}">
                <a14:useLocalDpi xmlns:a14="http://schemas.microsoft.com/office/drawing/2010/main"/>
              </a:ext>
            </a:extLst>
          </a:blip>
          <a:srcRect l="1312" t="3804" r="12995" b="6760"/>
          <a:stretch/>
        </p:blipFill>
        <p:spPr>
          <a:xfrm>
            <a:off x="4760532" y="912813"/>
            <a:ext cx="3915156" cy="4321174"/>
          </a:xfrm>
          <a:prstGeom prst="rect">
            <a:avLst/>
          </a:prstGeom>
        </p:spPr>
      </p:pic>
    </p:spTree>
    <p:extLst>
      <p:ext uri="{BB962C8B-B14F-4D97-AF65-F5344CB8AC3E}">
        <p14:creationId xmlns:p14="http://schemas.microsoft.com/office/powerpoint/2010/main" val="29301093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6918960" y="5364480"/>
            <a:ext cx="2133600" cy="2244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object 7"/>
          <p:cNvSpPr txBox="1"/>
          <p:nvPr/>
        </p:nvSpPr>
        <p:spPr>
          <a:xfrm>
            <a:off x="1282298" y="918372"/>
            <a:ext cx="5521727" cy="1077218"/>
          </a:xfrm>
          <a:prstGeom prst="rect">
            <a:avLst/>
          </a:prstGeom>
        </p:spPr>
        <p:txBody>
          <a:bodyPr vert="horz" wrap="square" lIns="0" tIns="0" rIns="0" bIns="0" rtlCol="0">
            <a:spAutoFit/>
          </a:bodyPr>
          <a:lstStyle/>
          <a:p>
            <a:pPr lvl="0"/>
            <a:r>
              <a:rPr lang="es-PE" sz="1400" dirty="0">
                <a:latin typeface="Calibri" charset="0"/>
                <a:ea typeface="Calibri" charset="0"/>
                <a:cs typeface="Calibri" charset="0"/>
              </a:rPr>
              <a:t>Comprender el significado de Lean</a:t>
            </a:r>
          </a:p>
          <a:p>
            <a:pPr lvl="0"/>
            <a:endParaRPr lang="es-PE" sz="1400" dirty="0">
              <a:latin typeface="Calibri" charset="0"/>
              <a:ea typeface="Calibri" charset="0"/>
              <a:cs typeface="Calibri" charset="0"/>
            </a:endParaRPr>
          </a:p>
          <a:p>
            <a:pPr lvl="0"/>
            <a:r>
              <a:rPr lang="es-PE" sz="1400" dirty="0">
                <a:latin typeface="Calibri" charset="0"/>
                <a:ea typeface="Calibri" charset="0"/>
                <a:cs typeface="Calibri" charset="0"/>
              </a:rPr>
              <a:t>Comprender y explicar los 8 desperdicios según la filosofía Lean.</a:t>
            </a:r>
          </a:p>
          <a:p>
            <a:pPr lvl="0"/>
            <a:endParaRPr lang="es-PE" sz="1400" dirty="0">
              <a:latin typeface="Calibri" charset="0"/>
              <a:ea typeface="Calibri" charset="0"/>
              <a:cs typeface="Calibri" charset="0"/>
            </a:endParaRPr>
          </a:p>
          <a:p>
            <a:pPr lvl="0"/>
            <a:r>
              <a:rPr lang="es-PE" sz="1400" dirty="0">
                <a:latin typeface="Calibri" charset="0"/>
                <a:ea typeface="Calibri" charset="0"/>
                <a:cs typeface="Calibri" charset="0"/>
              </a:rPr>
              <a:t>Explicar cómo funcionan las operaciones Lean en los servicios.</a:t>
            </a:r>
          </a:p>
        </p:txBody>
      </p:sp>
      <p:sp>
        <p:nvSpPr>
          <p:cNvPr id="2" name="Rectángulo 1"/>
          <p:cNvSpPr/>
          <p:nvPr/>
        </p:nvSpPr>
        <p:spPr>
          <a:xfrm>
            <a:off x="8133347" y="163629"/>
            <a:ext cx="808522" cy="754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Rectángulo 8"/>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5" name="Imagen 14"/>
          <p:cNvPicPr>
            <a:picLocks noChangeAspect="1"/>
          </p:cNvPicPr>
          <p:nvPr/>
        </p:nvPicPr>
        <p:blipFill>
          <a:blip r:embed="rId3" cstate="print">
            <a:alphaModFix amt="42000"/>
            <a:extLst>
              <a:ext uri="{28A0092B-C50C-407E-A947-70E740481C1C}">
                <a14:useLocalDpi xmlns:a14="http://schemas.microsoft.com/office/drawing/2010/main" val="0"/>
              </a:ext>
            </a:extLst>
          </a:blip>
          <a:stretch>
            <a:fillRect/>
          </a:stretch>
        </p:blipFill>
        <p:spPr>
          <a:xfrm>
            <a:off x="6986660" y="3050921"/>
            <a:ext cx="1689027" cy="2183068"/>
          </a:xfrm>
          <a:prstGeom prst="rect">
            <a:avLst/>
          </a:prstGeom>
        </p:spPr>
      </p:pic>
      <p:pic>
        <p:nvPicPr>
          <p:cNvPr id="16" name="Imagen 15"/>
          <p:cNvPicPr>
            <a:picLocks noChangeAspect="1"/>
          </p:cNvPicPr>
          <p:nvPr/>
        </p:nvPicPr>
        <p:blipFill>
          <a:blip r:embed="rId4"/>
          <a:stretch>
            <a:fillRect/>
          </a:stretch>
        </p:blipFill>
        <p:spPr>
          <a:xfrm>
            <a:off x="1008063" y="960461"/>
            <a:ext cx="118814" cy="121369"/>
          </a:xfrm>
          <a:prstGeom prst="rect">
            <a:avLst/>
          </a:prstGeom>
        </p:spPr>
      </p:pic>
      <p:pic>
        <p:nvPicPr>
          <p:cNvPr id="19" name="Imagen 18"/>
          <p:cNvPicPr>
            <a:picLocks noChangeAspect="1"/>
          </p:cNvPicPr>
          <p:nvPr/>
        </p:nvPicPr>
        <p:blipFill>
          <a:blip r:embed="rId4"/>
          <a:stretch>
            <a:fillRect/>
          </a:stretch>
        </p:blipFill>
        <p:spPr>
          <a:xfrm>
            <a:off x="1008063" y="1391408"/>
            <a:ext cx="118814" cy="121369"/>
          </a:xfrm>
          <a:prstGeom prst="rect">
            <a:avLst/>
          </a:prstGeom>
        </p:spPr>
      </p:pic>
      <p:pic>
        <p:nvPicPr>
          <p:cNvPr id="10" name="Imagen 9"/>
          <p:cNvPicPr>
            <a:picLocks noChangeAspect="1"/>
          </p:cNvPicPr>
          <p:nvPr/>
        </p:nvPicPr>
        <p:blipFill>
          <a:blip r:embed="rId4"/>
          <a:stretch>
            <a:fillRect/>
          </a:stretch>
        </p:blipFill>
        <p:spPr>
          <a:xfrm>
            <a:off x="1008063" y="1822355"/>
            <a:ext cx="118814" cy="121369"/>
          </a:xfrm>
          <a:prstGeom prst="rect">
            <a:avLst/>
          </a:prstGeom>
        </p:spPr>
      </p:pic>
      <p:sp>
        <p:nvSpPr>
          <p:cNvPr id="11" name="Rectangle 5">
            <a:extLst>
              <a:ext uri="{FF2B5EF4-FFF2-40B4-BE49-F238E27FC236}">
                <a16:creationId xmlns:a16="http://schemas.microsoft.com/office/drawing/2014/main" id="{3A19F87C-C9D5-F444-8E7C-3D1A444EDE09}"/>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OBJETIVOS </a:t>
            </a:r>
          </a:p>
        </p:txBody>
      </p:sp>
    </p:spTree>
    <p:extLst>
      <p:ext uri="{BB962C8B-B14F-4D97-AF65-F5344CB8AC3E}">
        <p14:creationId xmlns:p14="http://schemas.microsoft.com/office/powerpoint/2010/main" val="9790156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id="{785BC724-2F45-4B4B-BD86-26B70889A5EE}"/>
              </a:ext>
            </a:extLst>
          </p:cNvPr>
          <p:cNvSpPr txBox="1"/>
          <p:nvPr/>
        </p:nvSpPr>
        <p:spPr>
          <a:xfrm>
            <a:off x="522185" y="3949506"/>
            <a:ext cx="3797403" cy="738664"/>
          </a:xfrm>
          <a:prstGeom prst="rect">
            <a:avLst/>
          </a:prstGeom>
          <a:noFill/>
        </p:spPr>
        <p:txBody>
          <a:bodyPr wrap="square" lIns="0" tIns="0" rIns="0" bIns="0" rtlCol="0">
            <a:spAutoFit/>
          </a:bodyPr>
          <a:lstStyle/>
          <a:p>
            <a:pPr marL="231775" indent="-231775">
              <a:buClr>
                <a:srgbClr val="714FA0"/>
              </a:buClr>
              <a:buFont typeface="+mj-lt"/>
              <a:buAutoNum type="alphaLcPeriod"/>
            </a:pPr>
            <a:r>
              <a:rPr lang="es-ES" sz="1600" dirty="0">
                <a:latin typeface="Calibri" charset="0"/>
                <a:ea typeface="Calibri" charset="0"/>
                <a:cs typeface="Calibri" charset="0"/>
              </a:rPr>
              <a:t>Procesamiento innecesario</a:t>
            </a:r>
          </a:p>
          <a:p>
            <a:pPr marL="231775" indent="-231775">
              <a:buClr>
                <a:srgbClr val="714FA0"/>
              </a:buClr>
              <a:buFont typeface="+mj-lt"/>
              <a:buAutoNum type="alphaLcPeriod"/>
            </a:pPr>
            <a:r>
              <a:rPr lang="es-ES" sz="1600" dirty="0">
                <a:latin typeface="Calibri" charset="0"/>
                <a:ea typeface="Calibri" charset="0"/>
                <a:cs typeface="Calibri" charset="0"/>
              </a:rPr>
              <a:t>Exceso de firmas en documentos</a:t>
            </a:r>
          </a:p>
          <a:p>
            <a:pPr marL="231775" indent="-231775">
              <a:buClr>
                <a:srgbClr val="714FA0"/>
              </a:buClr>
              <a:buFont typeface="+mj-lt"/>
              <a:buAutoNum type="alphaLcPeriod"/>
            </a:pPr>
            <a:r>
              <a:rPr lang="es-ES" sz="1600" dirty="0">
                <a:latin typeface="Calibri" charset="0"/>
                <a:ea typeface="Calibri" charset="0"/>
                <a:cs typeface="Calibri" charset="0"/>
              </a:rPr>
              <a:t>Verificar el trabajo de otros</a:t>
            </a:r>
            <a:endParaRPr lang="es-PE" sz="1600" dirty="0">
              <a:latin typeface="Calibri" charset="0"/>
              <a:ea typeface="Calibri" charset="0"/>
              <a:cs typeface="Calibri" charset="0"/>
            </a:endParaRPr>
          </a:p>
        </p:txBody>
      </p:sp>
      <p:pic>
        <p:nvPicPr>
          <p:cNvPr id="5" name="Imagen 4"/>
          <p:cNvPicPr>
            <a:picLocks noChangeAspect="1"/>
          </p:cNvPicPr>
          <p:nvPr/>
        </p:nvPicPr>
        <p:blipFill rotWithShape="1">
          <a:blip r:embed="rId3">
            <a:extLst>
              <a:ext uri="{28A0092B-C50C-407E-A947-70E740481C1C}">
                <a14:useLocalDpi xmlns:a14="http://schemas.microsoft.com/office/drawing/2010/main"/>
              </a:ext>
            </a:extLst>
          </a:blip>
          <a:srcRect t="-1" r="8779"/>
          <a:stretch/>
        </p:blipFill>
        <p:spPr>
          <a:xfrm>
            <a:off x="4751389" y="490156"/>
            <a:ext cx="3924300" cy="4743831"/>
          </a:xfrm>
          <a:prstGeom prst="rect">
            <a:avLst/>
          </a:prstGeom>
        </p:spPr>
      </p:pic>
      <p:sp>
        <p:nvSpPr>
          <p:cNvPr id="8"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LOS </a:t>
            </a:r>
            <a:r>
              <a:rPr lang="es-PE" sz="1000" dirty="0">
                <a:solidFill>
                  <a:schemeClr val="bg1">
                    <a:lumMod val="65000"/>
                  </a:schemeClr>
                </a:solidFill>
                <a:latin typeface="Calibri" charset="0"/>
                <a:ea typeface="Calibri" charset="0"/>
                <a:cs typeface="Calibri" charset="0"/>
              </a:rPr>
              <a:t>8 DESPERDICIOS SEGÚN LEAN</a:t>
            </a:r>
          </a:p>
        </p:txBody>
      </p:sp>
      <p:sp>
        <p:nvSpPr>
          <p:cNvPr id="9" name="object 7"/>
          <p:cNvSpPr txBox="1"/>
          <p:nvPr/>
        </p:nvSpPr>
        <p:spPr>
          <a:xfrm>
            <a:off x="503238" y="919128"/>
            <a:ext cx="3797404" cy="246221"/>
          </a:xfrm>
          <a:prstGeom prst="rect">
            <a:avLst/>
          </a:prstGeom>
        </p:spPr>
        <p:txBody>
          <a:bodyPr vert="horz" wrap="square" lIns="0" tIns="0" rIns="0" bIns="0" rtlCol="0">
            <a:spAutoFit/>
          </a:bodyPr>
          <a:lstStyle/>
          <a:p>
            <a:r>
              <a:rPr lang="es-PE" sz="1600" b="1" dirty="0">
                <a:latin typeface="Calibri" charset="0"/>
                <a:ea typeface="Calibri" charset="0"/>
                <a:cs typeface="Calibri" charset="0"/>
              </a:rPr>
              <a:t>LOS 8 DESPERDICIOS SEGÚN LEAN</a:t>
            </a:r>
            <a:endParaRPr lang="es-PE" sz="1600" dirty="0">
              <a:latin typeface="Calibri" charset="0"/>
              <a:ea typeface="Calibri" charset="0"/>
              <a:cs typeface="Calibri" charset="0"/>
            </a:endParaRPr>
          </a:p>
        </p:txBody>
      </p:sp>
      <p:graphicFrame>
        <p:nvGraphicFramePr>
          <p:cNvPr id="10" name="Tabla 9"/>
          <p:cNvGraphicFramePr>
            <a:graphicFrameLocks noGrp="1"/>
          </p:cNvGraphicFramePr>
          <p:nvPr>
            <p:extLst>
              <p:ext uri="{D42A27DB-BD31-4B8C-83A1-F6EECF244321}">
                <p14:modId xmlns:p14="http://schemas.microsoft.com/office/powerpoint/2010/main" val="3483194242"/>
              </p:ext>
            </p:extLst>
          </p:nvPr>
        </p:nvGraphicFramePr>
        <p:xfrm>
          <a:off x="509452" y="1448111"/>
          <a:ext cx="3879668" cy="2209489"/>
        </p:xfrm>
        <a:graphic>
          <a:graphicData uri="http://schemas.openxmlformats.org/drawingml/2006/table">
            <a:tbl>
              <a:tblPr firstRow="1" bandRow="1">
                <a:tableStyleId>{5C22544A-7EE6-4342-B048-85BDC9FD1C3A}</a:tableStyleId>
              </a:tblPr>
              <a:tblGrid>
                <a:gridCol w="3879668">
                  <a:extLst>
                    <a:ext uri="{9D8B030D-6E8A-4147-A177-3AD203B41FA5}">
                      <a16:colId xmlns:a16="http://schemas.microsoft.com/office/drawing/2014/main" val="20000"/>
                    </a:ext>
                  </a:extLst>
                </a:gridCol>
              </a:tblGrid>
              <a:tr h="458479">
                <a:tc>
                  <a:txBody>
                    <a:bodyPr/>
                    <a:lstStyle/>
                    <a:p>
                      <a:pPr marL="0" marR="0" indent="0" algn="ctr" defTabSz="814884" rtl="0" eaLnBrk="1" fontAlgn="auto" latinLnBrk="0" hangingPunct="1">
                        <a:lnSpc>
                          <a:spcPct val="100000"/>
                        </a:lnSpc>
                        <a:spcBef>
                          <a:spcPct val="0"/>
                        </a:spcBef>
                        <a:spcAft>
                          <a:spcPct val="35000"/>
                        </a:spcAft>
                        <a:buClrTx/>
                        <a:buSzTx/>
                        <a:buFontTx/>
                        <a:buNone/>
                        <a:tabLst/>
                        <a:defRPr/>
                      </a:pPr>
                      <a:r>
                        <a:rPr lang="es-PE" sz="1600" dirty="0">
                          <a:latin typeface="Calibri" charset="0"/>
                          <a:ea typeface="Calibri" charset="0"/>
                          <a:cs typeface="Calibri" charset="0"/>
                        </a:rPr>
                        <a:t>SOBRE PROCESAMIENTO O </a:t>
                      </a:r>
                      <a:br>
                        <a:rPr lang="es-PE" sz="1600" dirty="0">
                          <a:latin typeface="Calibri" charset="0"/>
                          <a:ea typeface="Calibri" charset="0"/>
                          <a:cs typeface="Calibri" charset="0"/>
                        </a:rPr>
                      </a:br>
                      <a:r>
                        <a:rPr lang="es-PE" sz="1600" dirty="0">
                          <a:latin typeface="Calibri" charset="0"/>
                          <a:ea typeface="Calibri" charset="0"/>
                          <a:cs typeface="Calibri" charset="0"/>
                        </a:rPr>
                        <a:t>PROCESOS INAPROPIADOS</a:t>
                      </a:r>
                    </a:p>
                  </a:txBody>
                  <a:tcPr anchor="ctr">
                    <a:solidFill>
                      <a:srgbClr val="714FA0"/>
                    </a:solidFill>
                  </a:tcPr>
                </a:tc>
                <a:extLst>
                  <a:ext uri="{0D108BD9-81ED-4DB2-BD59-A6C34878D82A}">
                    <a16:rowId xmlns:a16="http://schemas.microsoft.com/office/drawing/2014/main" val="10000"/>
                  </a:ext>
                </a:extLst>
              </a:tr>
              <a:tr h="1630369">
                <a:tc>
                  <a:txBody>
                    <a:bodyPr/>
                    <a:lstStyle/>
                    <a:p>
                      <a:pPr marL="285750" lvl="1" indent="-195263" defTabSz="814884">
                        <a:lnSpc>
                          <a:spcPct val="100000"/>
                        </a:lnSpc>
                        <a:spcBef>
                          <a:spcPct val="0"/>
                        </a:spcBef>
                        <a:spcAft>
                          <a:spcPts val="0"/>
                        </a:spcAft>
                        <a:buClr>
                          <a:srgbClr val="714FA0"/>
                        </a:buClr>
                        <a:buFont typeface="Arial" charset="0"/>
                        <a:buChar char="•"/>
                        <a:tabLst/>
                      </a:pPr>
                      <a:r>
                        <a:rPr lang="es-PE" sz="1600" dirty="0">
                          <a:latin typeface="Calibri" charset="0"/>
                          <a:ea typeface="Calibri" charset="0"/>
                          <a:cs typeface="Calibri" charset="0"/>
                        </a:rPr>
                        <a:t>Tomar pasos innecesarios para </a:t>
                      </a:r>
                      <a:br>
                        <a:rPr lang="es-PE" sz="1600" dirty="0">
                          <a:latin typeface="Calibri" charset="0"/>
                          <a:ea typeface="Calibri" charset="0"/>
                          <a:cs typeface="Calibri" charset="0"/>
                        </a:rPr>
                      </a:br>
                      <a:r>
                        <a:rPr lang="es-PE" sz="1600" dirty="0">
                          <a:latin typeface="Calibri" charset="0"/>
                          <a:ea typeface="Calibri" charset="0"/>
                          <a:cs typeface="Calibri" charset="0"/>
                        </a:rPr>
                        <a:t>procesar artículos.</a:t>
                      </a:r>
                    </a:p>
                    <a:p>
                      <a:pPr marL="285750" lvl="1" indent="-195263" defTabSz="814884">
                        <a:lnSpc>
                          <a:spcPct val="100000"/>
                        </a:lnSpc>
                        <a:spcBef>
                          <a:spcPct val="0"/>
                        </a:spcBef>
                        <a:spcAft>
                          <a:spcPts val="0"/>
                        </a:spcAft>
                        <a:buClr>
                          <a:srgbClr val="714FA0"/>
                        </a:buClr>
                        <a:buFont typeface="Arial" charset="0"/>
                        <a:buChar char="•"/>
                        <a:tabLst/>
                      </a:pPr>
                      <a:endParaRPr lang="es-PE" sz="1600" dirty="0">
                        <a:latin typeface="Calibri" charset="0"/>
                        <a:ea typeface="Calibri" charset="0"/>
                        <a:cs typeface="Calibri" charset="0"/>
                      </a:endParaRPr>
                    </a:p>
                    <a:p>
                      <a:pPr marL="285750" lvl="1" indent="-195263" defTabSz="814884">
                        <a:lnSpc>
                          <a:spcPct val="100000"/>
                        </a:lnSpc>
                        <a:spcBef>
                          <a:spcPct val="0"/>
                        </a:spcBef>
                        <a:spcAft>
                          <a:spcPts val="0"/>
                        </a:spcAft>
                        <a:buClr>
                          <a:srgbClr val="714FA0"/>
                        </a:buClr>
                        <a:buFont typeface="Arial" charset="0"/>
                        <a:buChar char="•"/>
                        <a:tabLst/>
                      </a:pPr>
                      <a:r>
                        <a:rPr lang="es-PE" sz="1600" dirty="0">
                          <a:latin typeface="Calibri" charset="0"/>
                          <a:ea typeface="Calibri" charset="0"/>
                          <a:cs typeface="Calibri" charset="0"/>
                        </a:rPr>
                        <a:t>Procesar niveles de calidad más altos </a:t>
                      </a:r>
                      <a:br>
                        <a:rPr lang="es-PE" sz="1600" dirty="0">
                          <a:latin typeface="Calibri" charset="0"/>
                          <a:ea typeface="Calibri" charset="0"/>
                          <a:cs typeface="Calibri" charset="0"/>
                        </a:rPr>
                      </a:br>
                      <a:r>
                        <a:rPr lang="es-PE" sz="1600" dirty="0">
                          <a:latin typeface="Calibri" charset="0"/>
                          <a:ea typeface="Calibri" charset="0"/>
                          <a:cs typeface="Calibri" charset="0"/>
                        </a:rPr>
                        <a:t>que los requeridos por el cliente.</a:t>
                      </a:r>
                    </a:p>
                  </a:txBody>
                  <a:tcPr anchor="ctr">
                    <a:solidFill>
                      <a:srgbClr val="D4CBE3"/>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1880373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a 3"/>
          <p:cNvGraphicFramePr>
            <a:graphicFrameLocks noGrp="1"/>
          </p:cNvGraphicFramePr>
          <p:nvPr>
            <p:extLst>
              <p:ext uri="{D42A27DB-BD31-4B8C-83A1-F6EECF244321}">
                <p14:modId xmlns:p14="http://schemas.microsoft.com/office/powerpoint/2010/main" val="924280644"/>
              </p:ext>
            </p:extLst>
          </p:nvPr>
        </p:nvGraphicFramePr>
        <p:xfrm>
          <a:off x="506186" y="1448111"/>
          <a:ext cx="3892078" cy="2199692"/>
        </p:xfrm>
        <a:graphic>
          <a:graphicData uri="http://schemas.openxmlformats.org/drawingml/2006/table">
            <a:tbl>
              <a:tblPr firstRow="1" bandRow="1">
                <a:tableStyleId>{5C22544A-7EE6-4342-B048-85BDC9FD1C3A}</a:tableStyleId>
              </a:tblPr>
              <a:tblGrid>
                <a:gridCol w="3892078">
                  <a:extLst>
                    <a:ext uri="{9D8B030D-6E8A-4147-A177-3AD203B41FA5}">
                      <a16:colId xmlns:a16="http://schemas.microsoft.com/office/drawing/2014/main" val="20000"/>
                    </a:ext>
                  </a:extLst>
                </a:gridCol>
              </a:tblGrid>
              <a:tr h="458479">
                <a:tc>
                  <a:txBody>
                    <a:bodyPr/>
                    <a:lstStyle/>
                    <a:p>
                      <a:pPr algn="ctr" defTabSz="814884">
                        <a:lnSpc>
                          <a:spcPct val="100000"/>
                        </a:lnSpc>
                        <a:spcBef>
                          <a:spcPct val="0"/>
                        </a:spcBef>
                        <a:spcAft>
                          <a:spcPct val="35000"/>
                        </a:spcAft>
                      </a:pPr>
                      <a:r>
                        <a:rPr lang="es-PE" sz="1600" dirty="0">
                          <a:latin typeface="Calibri" charset="0"/>
                          <a:ea typeface="Calibri" charset="0"/>
                          <a:cs typeface="Calibri" charset="0"/>
                        </a:rPr>
                        <a:t>ESPERA</a:t>
                      </a:r>
                    </a:p>
                  </a:txBody>
                  <a:tcPr anchor="ctr">
                    <a:solidFill>
                      <a:srgbClr val="FBC013"/>
                    </a:solidFill>
                  </a:tcPr>
                </a:tc>
                <a:extLst>
                  <a:ext uri="{0D108BD9-81ED-4DB2-BD59-A6C34878D82A}">
                    <a16:rowId xmlns:a16="http://schemas.microsoft.com/office/drawing/2014/main" val="10000"/>
                  </a:ext>
                </a:extLst>
              </a:tr>
              <a:tr h="1741213">
                <a:tc>
                  <a:txBody>
                    <a:bodyPr/>
                    <a:lstStyle/>
                    <a:p>
                      <a:pPr marL="266700" lvl="1" indent="-176213" defTabSz="814884">
                        <a:lnSpc>
                          <a:spcPct val="100000"/>
                        </a:lnSpc>
                        <a:spcBef>
                          <a:spcPct val="0"/>
                        </a:spcBef>
                        <a:spcAft>
                          <a:spcPts val="0"/>
                        </a:spcAft>
                        <a:buClr>
                          <a:srgbClr val="FBC013"/>
                        </a:buClr>
                        <a:buFont typeface="Arial" charset="0"/>
                        <a:buChar char="•"/>
                        <a:tabLst/>
                      </a:pPr>
                      <a:r>
                        <a:rPr lang="es-PE" sz="1600" dirty="0">
                          <a:latin typeface="Calibri" charset="0"/>
                          <a:ea typeface="Calibri" charset="0"/>
                          <a:cs typeface="Calibri" charset="0"/>
                        </a:rPr>
                        <a:t>Operarios esperando por información, avería de máquinas, material, etc.</a:t>
                      </a:r>
                    </a:p>
                    <a:p>
                      <a:pPr marL="266700" lvl="1" indent="-176213" defTabSz="814884">
                        <a:lnSpc>
                          <a:spcPct val="100000"/>
                        </a:lnSpc>
                        <a:spcBef>
                          <a:spcPct val="0"/>
                        </a:spcBef>
                        <a:spcAft>
                          <a:spcPts val="0"/>
                        </a:spcAft>
                        <a:buClr>
                          <a:srgbClr val="FBC013"/>
                        </a:buClr>
                        <a:buFont typeface="Arial" charset="0"/>
                        <a:buChar char="•"/>
                        <a:tabLst/>
                      </a:pPr>
                      <a:endParaRPr lang="es-PE" sz="1600" dirty="0">
                        <a:latin typeface="Calibri" charset="0"/>
                        <a:ea typeface="Calibri" charset="0"/>
                        <a:cs typeface="Calibri" charset="0"/>
                      </a:endParaRPr>
                    </a:p>
                    <a:p>
                      <a:pPr marL="266700" lvl="1" indent="-176213" defTabSz="814884">
                        <a:lnSpc>
                          <a:spcPct val="100000"/>
                        </a:lnSpc>
                        <a:spcBef>
                          <a:spcPct val="0"/>
                        </a:spcBef>
                        <a:spcAft>
                          <a:spcPts val="0"/>
                        </a:spcAft>
                        <a:buClr>
                          <a:srgbClr val="FBC013"/>
                        </a:buClr>
                        <a:buFont typeface="Arial" charset="0"/>
                        <a:buChar char="•"/>
                        <a:tabLst/>
                      </a:pPr>
                      <a:r>
                        <a:rPr lang="es-PE" sz="1600" dirty="0">
                          <a:latin typeface="Calibri" charset="0"/>
                          <a:ea typeface="Calibri" charset="0"/>
                          <a:cs typeface="Calibri" charset="0"/>
                        </a:rPr>
                        <a:t>Clientes esperando ser atendidos o esperando por información en el teléfono.</a:t>
                      </a:r>
                    </a:p>
                  </a:txBody>
                  <a:tcPr anchor="ctr">
                    <a:solidFill>
                      <a:srgbClr val="FFEDBF"/>
                    </a:solidFill>
                  </a:tcPr>
                </a:tc>
                <a:extLst>
                  <a:ext uri="{0D108BD9-81ED-4DB2-BD59-A6C34878D82A}">
                    <a16:rowId xmlns:a16="http://schemas.microsoft.com/office/drawing/2014/main" val="10001"/>
                  </a:ext>
                </a:extLst>
              </a:tr>
            </a:tbl>
          </a:graphicData>
        </a:graphic>
      </p:graphicFrame>
      <p:sp>
        <p:nvSpPr>
          <p:cNvPr id="7" name="CuadroTexto 6">
            <a:extLst>
              <a:ext uri="{FF2B5EF4-FFF2-40B4-BE49-F238E27FC236}">
                <a16:creationId xmlns:a16="http://schemas.microsoft.com/office/drawing/2014/main" id="{785BC724-2F45-4B4B-BD86-26B70889A5EE}"/>
              </a:ext>
            </a:extLst>
          </p:cNvPr>
          <p:cNvSpPr txBox="1"/>
          <p:nvPr/>
        </p:nvSpPr>
        <p:spPr>
          <a:xfrm>
            <a:off x="507803" y="3946144"/>
            <a:ext cx="3797403" cy="984885"/>
          </a:xfrm>
          <a:prstGeom prst="rect">
            <a:avLst/>
          </a:prstGeom>
          <a:noFill/>
        </p:spPr>
        <p:txBody>
          <a:bodyPr wrap="square" lIns="0" tIns="0" rIns="0" bIns="0" rtlCol="0">
            <a:spAutoFit/>
          </a:bodyPr>
          <a:lstStyle/>
          <a:p>
            <a:pPr marL="231775" indent="-231775">
              <a:buClr>
                <a:srgbClr val="EBB416"/>
              </a:buClr>
              <a:buFont typeface="+mj-lt"/>
              <a:buAutoNum type="alphaLcPeriod"/>
            </a:pPr>
            <a:r>
              <a:rPr lang="es-ES" sz="1600" dirty="0">
                <a:latin typeface="Calibri" charset="0"/>
                <a:ea typeface="Calibri" charset="0"/>
                <a:cs typeface="Calibri" charset="0"/>
              </a:rPr>
              <a:t>Sin material para producir, retraso en procesamiento de un lote</a:t>
            </a:r>
          </a:p>
          <a:p>
            <a:pPr marL="231775" indent="-231775">
              <a:buClr>
                <a:srgbClr val="EBB416"/>
              </a:buClr>
              <a:buFont typeface="+mj-lt"/>
              <a:buAutoNum type="alphaLcPeriod"/>
            </a:pPr>
            <a:r>
              <a:rPr lang="es-ES" sz="1600" dirty="0">
                <a:latin typeface="Calibri" charset="0"/>
                <a:ea typeface="Calibri" charset="0"/>
                <a:cs typeface="Calibri" charset="0"/>
              </a:rPr>
              <a:t>Maquinaria descompuesta</a:t>
            </a:r>
          </a:p>
          <a:p>
            <a:pPr marL="231775" indent="-231775">
              <a:buClr>
                <a:srgbClr val="EBB416"/>
              </a:buClr>
              <a:buFont typeface="+mj-lt"/>
              <a:buAutoNum type="alphaLcPeriod"/>
            </a:pPr>
            <a:r>
              <a:rPr lang="es-ES" sz="1600" dirty="0">
                <a:latin typeface="Calibri" charset="0"/>
                <a:ea typeface="Calibri" charset="0"/>
                <a:cs typeface="Calibri" charset="0"/>
              </a:rPr>
              <a:t>Tardanza del trabajador</a:t>
            </a:r>
            <a:endParaRPr lang="es-PE" sz="1600" dirty="0">
              <a:latin typeface="Calibri" charset="0"/>
              <a:ea typeface="Calibri" charset="0"/>
              <a:cs typeface="Calibri" charset="0"/>
            </a:endParaRPr>
          </a:p>
        </p:txBody>
      </p:sp>
      <p:pic>
        <p:nvPicPr>
          <p:cNvPr id="5" name="Imagen 4"/>
          <p:cNvPicPr>
            <a:picLocks noChangeAspect="1"/>
          </p:cNvPicPr>
          <p:nvPr/>
        </p:nvPicPr>
        <p:blipFill rotWithShape="1">
          <a:blip r:embed="rId3">
            <a:extLst>
              <a:ext uri="{28A0092B-C50C-407E-A947-70E740481C1C}">
                <a14:useLocalDpi xmlns:a14="http://schemas.microsoft.com/office/drawing/2010/main" val="0"/>
              </a:ext>
            </a:extLst>
          </a:blip>
          <a:srcRect l="20324" r="-1"/>
          <a:stretch/>
        </p:blipFill>
        <p:spPr>
          <a:xfrm>
            <a:off x="4745737" y="1641151"/>
            <a:ext cx="3929951" cy="3289878"/>
          </a:xfrm>
          <a:prstGeom prst="rect">
            <a:avLst/>
          </a:prstGeom>
        </p:spPr>
      </p:pic>
      <p:sp>
        <p:nvSpPr>
          <p:cNvPr id="8"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LOS </a:t>
            </a:r>
            <a:r>
              <a:rPr lang="es-PE" sz="1000" dirty="0">
                <a:solidFill>
                  <a:schemeClr val="bg1">
                    <a:lumMod val="65000"/>
                  </a:schemeClr>
                </a:solidFill>
                <a:latin typeface="Calibri" charset="0"/>
                <a:ea typeface="Calibri" charset="0"/>
                <a:cs typeface="Calibri" charset="0"/>
              </a:rPr>
              <a:t>8 DESPERDICIOS SEGÚN LEAN</a:t>
            </a:r>
          </a:p>
        </p:txBody>
      </p:sp>
      <p:sp>
        <p:nvSpPr>
          <p:cNvPr id="9" name="object 7"/>
          <p:cNvSpPr txBox="1"/>
          <p:nvPr/>
        </p:nvSpPr>
        <p:spPr>
          <a:xfrm>
            <a:off x="503238" y="919128"/>
            <a:ext cx="3797404" cy="246221"/>
          </a:xfrm>
          <a:prstGeom prst="rect">
            <a:avLst/>
          </a:prstGeom>
        </p:spPr>
        <p:txBody>
          <a:bodyPr vert="horz" wrap="square" lIns="0" tIns="0" rIns="0" bIns="0" rtlCol="0">
            <a:spAutoFit/>
          </a:bodyPr>
          <a:lstStyle/>
          <a:p>
            <a:r>
              <a:rPr lang="es-PE" sz="1600" b="1" dirty="0">
                <a:latin typeface="Calibri" charset="0"/>
                <a:ea typeface="Calibri" charset="0"/>
                <a:cs typeface="Calibri" charset="0"/>
              </a:rPr>
              <a:t>LOS 8 DESPERDICIOS SEGÚN LEAN</a:t>
            </a:r>
            <a:endParaRPr lang="es-PE" sz="1600" dirty="0">
              <a:latin typeface="Calibri" charset="0"/>
              <a:ea typeface="Calibri" charset="0"/>
              <a:cs typeface="Calibri" charset="0"/>
            </a:endParaRPr>
          </a:p>
        </p:txBody>
      </p:sp>
    </p:spTree>
    <p:extLst>
      <p:ext uri="{BB962C8B-B14F-4D97-AF65-F5344CB8AC3E}">
        <p14:creationId xmlns:p14="http://schemas.microsoft.com/office/powerpoint/2010/main" val="8955784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a 3"/>
          <p:cNvGraphicFramePr>
            <a:graphicFrameLocks noGrp="1"/>
          </p:cNvGraphicFramePr>
          <p:nvPr>
            <p:extLst>
              <p:ext uri="{D42A27DB-BD31-4B8C-83A1-F6EECF244321}">
                <p14:modId xmlns:p14="http://schemas.microsoft.com/office/powerpoint/2010/main" val="3767225299"/>
              </p:ext>
            </p:extLst>
          </p:nvPr>
        </p:nvGraphicFramePr>
        <p:xfrm>
          <a:off x="510862" y="1448111"/>
          <a:ext cx="3881751" cy="2200903"/>
        </p:xfrm>
        <a:graphic>
          <a:graphicData uri="http://schemas.openxmlformats.org/drawingml/2006/table">
            <a:tbl>
              <a:tblPr firstRow="1" bandRow="1">
                <a:tableStyleId>{5C22544A-7EE6-4342-B048-85BDC9FD1C3A}</a:tableStyleId>
              </a:tblPr>
              <a:tblGrid>
                <a:gridCol w="3881751">
                  <a:extLst>
                    <a:ext uri="{9D8B030D-6E8A-4147-A177-3AD203B41FA5}">
                      <a16:colId xmlns:a16="http://schemas.microsoft.com/office/drawing/2014/main" val="20000"/>
                    </a:ext>
                  </a:extLst>
                </a:gridCol>
              </a:tblGrid>
              <a:tr h="458479">
                <a:tc>
                  <a:txBody>
                    <a:bodyPr/>
                    <a:lstStyle/>
                    <a:p>
                      <a:pPr algn="ctr" defTabSz="814884">
                        <a:lnSpc>
                          <a:spcPct val="100000"/>
                        </a:lnSpc>
                        <a:spcBef>
                          <a:spcPct val="0"/>
                        </a:spcBef>
                        <a:spcAft>
                          <a:spcPct val="35000"/>
                        </a:spcAft>
                      </a:pPr>
                      <a:r>
                        <a:rPr lang="es-PE" sz="1600" dirty="0">
                          <a:latin typeface="Calibri" charset="0"/>
                          <a:ea typeface="Calibri" charset="0"/>
                          <a:cs typeface="Calibri" charset="0"/>
                        </a:rPr>
                        <a:t>MOVIMIENTO INNECESARIO</a:t>
                      </a:r>
                    </a:p>
                  </a:txBody>
                  <a:tcPr anchor="ctr">
                    <a:solidFill>
                      <a:srgbClr val="EE4639"/>
                    </a:solidFill>
                  </a:tcPr>
                </a:tc>
                <a:extLst>
                  <a:ext uri="{0D108BD9-81ED-4DB2-BD59-A6C34878D82A}">
                    <a16:rowId xmlns:a16="http://schemas.microsoft.com/office/drawing/2014/main" val="10000"/>
                  </a:ext>
                </a:extLst>
              </a:tr>
              <a:tr h="1742424">
                <a:tc>
                  <a:txBody>
                    <a:bodyPr/>
                    <a:lstStyle/>
                    <a:p>
                      <a:pPr marL="266700" lvl="1" indent="-176213" defTabSz="814884">
                        <a:lnSpc>
                          <a:spcPct val="90000"/>
                        </a:lnSpc>
                        <a:spcBef>
                          <a:spcPct val="0"/>
                        </a:spcBef>
                        <a:spcAft>
                          <a:spcPts val="0"/>
                        </a:spcAft>
                        <a:buClr>
                          <a:srgbClr val="EE4639"/>
                        </a:buClr>
                        <a:buFont typeface="Arial" charset="0"/>
                        <a:buChar char="•"/>
                        <a:tabLst/>
                      </a:pPr>
                      <a:r>
                        <a:rPr lang="es-PE" sz="1600" dirty="0">
                          <a:solidFill>
                            <a:schemeClr val="tx1"/>
                          </a:solidFill>
                          <a:latin typeface="Calibri" charset="0"/>
                          <a:ea typeface="Calibri" charset="0"/>
                          <a:cs typeface="Calibri" charset="0"/>
                        </a:rPr>
                        <a:t>Cualquier movimiento que el operario realice que no sea para agregar valor al producto o servicio.</a:t>
                      </a:r>
                    </a:p>
                    <a:p>
                      <a:pPr marL="266700" lvl="1" indent="-176213" defTabSz="814884">
                        <a:lnSpc>
                          <a:spcPct val="90000"/>
                        </a:lnSpc>
                        <a:spcBef>
                          <a:spcPct val="0"/>
                        </a:spcBef>
                        <a:spcAft>
                          <a:spcPts val="0"/>
                        </a:spcAft>
                        <a:buClr>
                          <a:srgbClr val="EE4639"/>
                        </a:buClr>
                        <a:buFont typeface="Arial" charset="0"/>
                        <a:buChar char="•"/>
                        <a:tabLst/>
                      </a:pPr>
                      <a:endParaRPr lang="es-PE" sz="1600" dirty="0">
                        <a:solidFill>
                          <a:schemeClr val="tx1"/>
                        </a:solidFill>
                        <a:latin typeface="Calibri" charset="0"/>
                        <a:ea typeface="Calibri" charset="0"/>
                        <a:cs typeface="Calibri" charset="0"/>
                      </a:endParaRPr>
                    </a:p>
                    <a:p>
                      <a:pPr marL="266700" lvl="1" indent="-176213" defTabSz="814884">
                        <a:lnSpc>
                          <a:spcPct val="90000"/>
                        </a:lnSpc>
                        <a:spcBef>
                          <a:spcPct val="0"/>
                        </a:spcBef>
                        <a:spcAft>
                          <a:spcPts val="0"/>
                        </a:spcAft>
                        <a:buClr>
                          <a:srgbClr val="EE4639"/>
                        </a:buClr>
                        <a:buFont typeface="Arial" charset="0"/>
                        <a:buChar char="•"/>
                        <a:tabLst/>
                      </a:pPr>
                      <a:r>
                        <a:rPr lang="es-PE" sz="1600" dirty="0">
                          <a:solidFill>
                            <a:schemeClr val="tx1"/>
                          </a:solidFill>
                          <a:latin typeface="Calibri" charset="0"/>
                          <a:ea typeface="Calibri" charset="0"/>
                          <a:cs typeface="Calibri" charset="0"/>
                        </a:rPr>
                        <a:t>Personas en la empresa subiendo y bajando por documentos, buscando, escogiendo, agachándose, etc.</a:t>
                      </a:r>
                    </a:p>
                  </a:txBody>
                  <a:tcPr anchor="ctr">
                    <a:solidFill>
                      <a:srgbClr val="FEC9C5"/>
                    </a:solidFill>
                  </a:tcPr>
                </a:tc>
                <a:extLst>
                  <a:ext uri="{0D108BD9-81ED-4DB2-BD59-A6C34878D82A}">
                    <a16:rowId xmlns:a16="http://schemas.microsoft.com/office/drawing/2014/main" val="10001"/>
                  </a:ext>
                </a:extLst>
              </a:tr>
            </a:tbl>
          </a:graphicData>
        </a:graphic>
      </p:graphicFrame>
      <p:sp>
        <p:nvSpPr>
          <p:cNvPr id="7" name="CuadroTexto 6">
            <a:extLst>
              <a:ext uri="{FF2B5EF4-FFF2-40B4-BE49-F238E27FC236}">
                <a16:creationId xmlns:a16="http://schemas.microsoft.com/office/drawing/2014/main" id="{785BC724-2F45-4B4B-BD86-26B70889A5EE}"/>
              </a:ext>
            </a:extLst>
          </p:cNvPr>
          <p:cNvSpPr txBox="1"/>
          <p:nvPr/>
        </p:nvSpPr>
        <p:spPr>
          <a:xfrm>
            <a:off x="510862" y="3946144"/>
            <a:ext cx="3797403" cy="1077218"/>
          </a:xfrm>
          <a:prstGeom prst="rect">
            <a:avLst/>
          </a:prstGeom>
          <a:noFill/>
        </p:spPr>
        <p:txBody>
          <a:bodyPr wrap="square" lIns="0" tIns="0" rIns="0" bIns="0" rtlCol="0">
            <a:spAutoFit/>
          </a:bodyPr>
          <a:lstStyle/>
          <a:p>
            <a:pPr marL="231775" indent="-231775">
              <a:buClr>
                <a:srgbClr val="EE4639"/>
              </a:buClr>
              <a:buFont typeface="+mj-lt"/>
              <a:buAutoNum type="alphaLcPeriod"/>
            </a:pPr>
            <a:r>
              <a:rPr lang="es-ES" sz="1400" dirty="0">
                <a:latin typeface="Calibri" charset="0"/>
                <a:ea typeface="Calibri" charset="0"/>
                <a:cs typeface="Calibri" charset="0"/>
              </a:rPr>
              <a:t>Movimientos humanos que no son necesarios. </a:t>
            </a:r>
            <a:br>
              <a:rPr lang="es-ES" sz="1400" dirty="0">
                <a:latin typeface="Calibri" charset="0"/>
                <a:ea typeface="Calibri" charset="0"/>
                <a:cs typeface="Calibri" charset="0"/>
              </a:rPr>
            </a:br>
            <a:r>
              <a:rPr lang="es-ES" sz="1400" dirty="0">
                <a:latin typeface="Calibri" charset="0"/>
                <a:ea typeface="Calibri" charset="0"/>
                <a:cs typeface="Calibri" charset="0"/>
              </a:rPr>
              <a:t>Ir de un punto a otro para una sola tarea</a:t>
            </a:r>
          </a:p>
          <a:p>
            <a:pPr marL="231775" indent="-231775">
              <a:buClr>
                <a:srgbClr val="EE4639"/>
              </a:buClr>
              <a:buFont typeface="+mj-lt"/>
              <a:buAutoNum type="alphaLcPeriod"/>
            </a:pPr>
            <a:r>
              <a:rPr lang="es-ES" sz="1400" dirty="0">
                <a:latin typeface="Calibri" charset="0"/>
                <a:ea typeface="Calibri" charset="0"/>
                <a:cs typeface="Calibri" charset="0"/>
              </a:rPr>
              <a:t>Mucho tiempo empleado en localizar materiales</a:t>
            </a:r>
          </a:p>
          <a:p>
            <a:pPr marL="231775" indent="-231775">
              <a:buClr>
                <a:srgbClr val="EE4639"/>
              </a:buClr>
              <a:buFont typeface="+mj-lt"/>
              <a:buAutoNum type="alphaLcPeriod"/>
            </a:pPr>
            <a:r>
              <a:rPr lang="es-ES" sz="1400" dirty="0">
                <a:latin typeface="Calibri" charset="0"/>
                <a:ea typeface="Calibri" charset="0"/>
                <a:cs typeface="Calibri" charset="0"/>
              </a:rPr>
              <a:t>Esfuerzo por alcanzar las herramientas o materiales</a:t>
            </a:r>
            <a:endParaRPr lang="es-PE" sz="1400" dirty="0">
              <a:latin typeface="Calibri" charset="0"/>
              <a:ea typeface="Calibri" charset="0"/>
              <a:cs typeface="Calibri" charset="0"/>
            </a:endParaRPr>
          </a:p>
        </p:txBody>
      </p:sp>
      <p:pic>
        <p:nvPicPr>
          <p:cNvPr id="8" name="Imagen 7"/>
          <p:cNvPicPr>
            <a:picLocks noChangeAspect="1"/>
          </p:cNvPicPr>
          <p:nvPr/>
        </p:nvPicPr>
        <p:blipFill rotWithShape="1">
          <a:blip r:embed="rId3">
            <a:extLst>
              <a:ext uri="{28A0092B-C50C-407E-A947-70E740481C1C}">
                <a14:useLocalDpi xmlns:a14="http://schemas.microsoft.com/office/drawing/2010/main"/>
              </a:ext>
            </a:extLst>
          </a:blip>
          <a:srcRect l="8356"/>
          <a:stretch/>
        </p:blipFill>
        <p:spPr>
          <a:xfrm>
            <a:off x="4751388" y="481014"/>
            <a:ext cx="3935080" cy="4752974"/>
          </a:xfrm>
          <a:prstGeom prst="rect">
            <a:avLst/>
          </a:prstGeom>
        </p:spPr>
      </p:pic>
      <p:sp>
        <p:nvSpPr>
          <p:cNvPr id="9"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LOS </a:t>
            </a:r>
            <a:r>
              <a:rPr lang="es-PE" sz="1000" dirty="0">
                <a:solidFill>
                  <a:schemeClr val="bg1">
                    <a:lumMod val="65000"/>
                  </a:schemeClr>
                </a:solidFill>
                <a:latin typeface="Calibri" charset="0"/>
                <a:ea typeface="Calibri" charset="0"/>
                <a:cs typeface="Calibri" charset="0"/>
              </a:rPr>
              <a:t>8 DESPERDICIOS SEGÚN LEAN</a:t>
            </a:r>
          </a:p>
        </p:txBody>
      </p:sp>
      <p:sp>
        <p:nvSpPr>
          <p:cNvPr id="10" name="object 7"/>
          <p:cNvSpPr txBox="1"/>
          <p:nvPr/>
        </p:nvSpPr>
        <p:spPr>
          <a:xfrm>
            <a:off x="503238" y="919128"/>
            <a:ext cx="3797404" cy="246221"/>
          </a:xfrm>
          <a:prstGeom prst="rect">
            <a:avLst/>
          </a:prstGeom>
        </p:spPr>
        <p:txBody>
          <a:bodyPr vert="horz" wrap="square" lIns="0" tIns="0" rIns="0" bIns="0" rtlCol="0">
            <a:spAutoFit/>
          </a:bodyPr>
          <a:lstStyle/>
          <a:p>
            <a:r>
              <a:rPr lang="es-PE" sz="1600" b="1" dirty="0">
                <a:latin typeface="Calibri" charset="0"/>
                <a:ea typeface="Calibri" charset="0"/>
                <a:cs typeface="Calibri" charset="0"/>
              </a:rPr>
              <a:t>LOS 8 DESPERDICIOS SEGÚN LEAN</a:t>
            </a:r>
            <a:endParaRPr lang="es-PE" sz="1600" dirty="0">
              <a:latin typeface="Calibri" charset="0"/>
              <a:ea typeface="Calibri" charset="0"/>
              <a:cs typeface="Calibri" charset="0"/>
            </a:endParaRPr>
          </a:p>
        </p:txBody>
      </p:sp>
    </p:spTree>
    <p:extLst>
      <p:ext uri="{BB962C8B-B14F-4D97-AF65-F5344CB8AC3E}">
        <p14:creationId xmlns:p14="http://schemas.microsoft.com/office/powerpoint/2010/main" val="9018763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3238" y="919128"/>
            <a:ext cx="3797404" cy="246221"/>
          </a:xfrm>
          <a:prstGeom prst="rect">
            <a:avLst/>
          </a:prstGeom>
        </p:spPr>
        <p:txBody>
          <a:bodyPr vert="horz" wrap="square" lIns="0" tIns="0" rIns="0" bIns="0" rtlCol="0">
            <a:spAutoFit/>
          </a:bodyPr>
          <a:lstStyle/>
          <a:p>
            <a:r>
              <a:rPr lang="es-PE" sz="1600" b="1" dirty="0">
                <a:latin typeface="Calibri" charset="0"/>
                <a:ea typeface="Calibri" charset="0"/>
                <a:cs typeface="Calibri" charset="0"/>
              </a:rPr>
              <a:t>LOS 8 DESPERDICIOS SEGÚN LEAN</a:t>
            </a:r>
            <a:endParaRPr lang="es-PE" sz="1600" dirty="0">
              <a:latin typeface="Calibri" charset="0"/>
              <a:ea typeface="Calibri" charset="0"/>
              <a:cs typeface="Calibri" charset="0"/>
            </a:endParaRPr>
          </a:p>
        </p:txBody>
      </p:sp>
      <p:graphicFrame>
        <p:nvGraphicFramePr>
          <p:cNvPr id="4" name="Tabla 3"/>
          <p:cNvGraphicFramePr>
            <a:graphicFrameLocks noGrp="1"/>
          </p:cNvGraphicFramePr>
          <p:nvPr>
            <p:extLst>
              <p:ext uri="{D42A27DB-BD31-4B8C-83A1-F6EECF244321}">
                <p14:modId xmlns:p14="http://schemas.microsoft.com/office/powerpoint/2010/main" val="2713443278"/>
              </p:ext>
            </p:extLst>
          </p:nvPr>
        </p:nvGraphicFramePr>
        <p:xfrm>
          <a:off x="497984" y="1448111"/>
          <a:ext cx="3894630" cy="2200903"/>
        </p:xfrm>
        <a:graphic>
          <a:graphicData uri="http://schemas.openxmlformats.org/drawingml/2006/table">
            <a:tbl>
              <a:tblPr firstRow="1" bandRow="1">
                <a:tableStyleId>{5C22544A-7EE6-4342-B048-85BDC9FD1C3A}</a:tableStyleId>
              </a:tblPr>
              <a:tblGrid>
                <a:gridCol w="3894630">
                  <a:extLst>
                    <a:ext uri="{9D8B030D-6E8A-4147-A177-3AD203B41FA5}">
                      <a16:colId xmlns:a16="http://schemas.microsoft.com/office/drawing/2014/main" val="20000"/>
                    </a:ext>
                  </a:extLst>
                </a:gridCol>
              </a:tblGrid>
              <a:tr h="458479">
                <a:tc>
                  <a:txBody>
                    <a:bodyPr/>
                    <a:lstStyle/>
                    <a:p>
                      <a:pPr algn="ctr" defTabSz="814884">
                        <a:lnSpc>
                          <a:spcPct val="90000"/>
                        </a:lnSpc>
                        <a:spcBef>
                          <a:spcPct val="0"/>
                        </a:spcBef>
                        <a:spcAft>
                          <a:spcPts val="0"/>
                        </a:spcAft>
                      </a:pPr>
                      <a:r>
                        <a:rPr lang="es-PE" sz="1600" dirty="0">
                          <a:latin typeface="Calibri" charset="0"/>
                          <a:ea typeface="Calibri" charset="0"/>
                          <a:cs typeface="Calibri" charset="0"/>
                        </a:rPr>
                        <a:t>TRANSPORTE</a:t>
                      </a:r>
                    </a:p>
                  </a:txBody>
                  <a:tcPr anchor="ctr">
                    <a:solidFill>
                      <a:srgbClr val="00B1C3"/>
                    </a:solidFill>
                  </a:tcPr>
                </a:tc>
                <a:extLst>
                  <a:ext uri="{0D108BD9-81ED-4DB2-BD59-A6C34878D82A}">
                    <a16:rowId xmlns:a16="http://schemas.microsoft.com/office/drawing/2014/main" val="10000"/>
                  </a:ext>
                </a:extLst>
              </a:tr>
              <a:tr h="1742424">
                <a:tc>
                  <a:txBody>
                    <a:bodyPr/>
                    <a:lstStyle/>
                    <a:p>
                      <a:pPr marL="266700" lvl="1" indent="-176213" algn="l" defTabSz="977900">
                        <a:lnSpc>
                          <a:spcPct val="90000"/>
                        </a:lnSpc>
                        <a:spcBef>
                          <a:spcPct val="0"/>
                        </a:spcBef>
                        <a:spcAft>
                          <a:spcPts val="0"/>
                        </a:spcAft>
                        <a:buClr>
                          <a:srgbClr val="00B1C3"/>
                        </a:buClr>
                        <a:buFont typeface="Arial" charset="0"/>
                        <a:buChar char="•"/>
                        <a:tabLst/>
                      </a:pPr>
                      <a:r>
                        <a:rPr lang="es-PE" sz="1600" kern="1200" dirty="0">
                          <a:solidFill>
                            <a:schemeClr val="tx1"/>
                          </a:solidFill>
                          <a:latin typeface="Calibri" charset="0"/>
                          <a:ea typeface="Calibri" charset="0"/>
                          <a:cs typeface="Calibri" charset="0"/>
                        </a:rPr>
                        <a:t>Mover trabajo en proceso de un </a:t>
                      </a:r>
                      <a:br>
                        <a:rPr lang="es-PE" sz="1600" kern="1200" dirty="0">
                          <a:solidFill>
                            <a:schemeClr val="tx1"/>
                          </a:solidFill>
                          <a:latin typeface="Calibri" charset="0"/>
                          <a:ea typeface="Calibri" charset="0"/>
                          <a:cs typeface="Calibri" charset="0"/>
                        </a:rPr>
                      </a:br>
                      <a:r>
                        <a:rPr lang="es-PE" sz="1600" kern="1200" dirty="0">
                          <a:solidFill>
                            <a:schemeClr val="tx1"/>
                          </a:solidFill>
                          <a:latin typeface="Calibri" charset="0"/>
                          <a:ea typeface="Calibri" charset="0"/>
                          <a:cs typeface="Calibri" charset="0"/>
                        </a:rPr>
                        <a:t>lado a otro, incluso cuando son </a:t>
                      </a:r>
                      <a:br>
                        <a:rPr lang="es-PE" sz="1600" kern="1200" dirty="0">
                          <a:solidFill>
                            <a:schemeClr val="tx1"/>
                          </a:solidFill>
                          <a:latin typeface="Calibri" charset="0"/>
                          <a:ea typeface="Calibri" charset="0"/>
                          <a:cs typeface="Calibri" charset="0"/>
                        </a:rPr>
                      </a:br>
                      <a:r>
                        <a:rPr lang="es-PE" sz="1600" kern="1200" dirty="0">
                          <a:solidFill>
                            <a:schemeClr val="tx1"/>
                          </a:solidFill>
                          <a:latin typeface="Calibri" charset="0"/>
                          <a:ea typeface="Calibri" charset="0"/>
                          <a:cs typeface="Calibri" charset="0"/>
                        </a:rPr>
                        <a:t>distancias cortas.</a:t>
                      </a:r>
                    </a:p>
                    <a:p>
                      <a:pPr marL="266700" lvl="1" indent="-176213" algn="l" defTabSz="977900">
                        <a:lnSpc>
                          <a:spcPct val="90000"/>
                        </a:lnSpc>
                        <a:spcBef>
                          <a:spcPct val="0"/>
                        </a:spcBef>
                        <a:spcAft>
                          <a:spcPts val="0"/>
                        </a:spcAft>
                        <a:buClr>
                          <a:srgbClr val="00B1C3"/>
                        </a:buClr>
                        <a:buFont typeface="Arial" charset="0"/>
                        <a:buChar char="•"/>
                        <a:tabLst/>
                      </a:pPr>
                      <a:endParaRPr lang="es-PE" sz="1600" dirty="0">
                        <a:solidFill>
                          <a:schemeClr val="tx1"/>
                        </a:solidFill>
                        <a:latin typeface="Calibri" charset="0"/>
                        <a:ea typeface="Calibri" charset="0"/>
                        <a:cs typeface="Calibri" charset="0"/>
                      </a:endParaRPr>
                    </a:p>
                    <a:p>
                      <a:pPr marL="266700" lvl="1" indent="-176213" algn="l" defTabSz="977900">
                        <a:lnSpc>
                          <a:spcPct val="90000"/>
                        </a:lnSpc>
                        <a:spcBef>
                          <a:spcPct val="0"/>
                        </a:spcBef>
                        <a:spcAft>
                          <a:spcPts val="0"/>
                        </a:spcAft>
                        <a:buClr>
                          <a:srgbClr val="00B1C3"/>
                        </a:buClr>
                        <a:buFont typeface="Arial" charset="0"/>
                        <a:buChar char="•"/>
                        <a:tabLst/>
                      </a:pPr>
                      <a:r>
                        <a:rPr lang="es-PE" sz="1600" kern="1200" dirty="0">
                          <a:solidFill>
                            <a:schemeClr val="tx1"/>
                          </a:solidFill>
                          <a:latin typeface="Calibri" charset="0"/>
                          <a:ea typeface="Calibri" charset="0"/>
                          <a:cs typeface="Calibri" charset="0"/>
                        </a:rPr>
                        <a:t>Mover materiales, partes o producto terminado hacia y desde el almacenamiento.</a:t>
                      </a:r>
                    </a:p>
                  </a:txBody>
                  <a:tcPr anchor="ctr">
                    <a:solidFill>
                      <a:srgbClr val="D8F0F3"/>
                    </a:solidFill>
                  </a:tcPr>
                </a:tc>
                <a:extLst>
                  <a:ext uri="{0D108BD9-81ED-4DB2-BD59-A6C34878D82A}">
                    <a16:rowId xmlns:a16="http://schemas.microsoft.com/office/drawing/2014/main" val="10001"/>
                  </a:ext>
                </a:extLst>
              </a:tr>
            </a:tbl>
          </a:graphicData>
        </a:graphic>
      </p:graphicFrame>
      <p:sp>
        <p:nvSpPr>
          <p:cNvPr id="7" name="CuadroTexto 6">
            <a:extLst>
              <a:ext uri="{FF2B5EF4-FFF2-40B4-BE49-F238E27FC236}">
                <a16:creationId xmlns:a16="http://schemas.microsoft.com/office/drawing/2014/main" id="{785BC724-2F45-4B4B-BD86-26B70889A5EE}"/>
              </a:ext>
            </a:extLst>
          </p:cNvPr>
          <p:cNvSpPr txBox="1"/>
          <p:nvPr/>
        </p:nvSpPr>
        <p:spPr>
          <a:xfrm>
            <a:off x="512382" y="3946144"/>
            <a:ext cx="3684055" cy="984885"/>
          </a:xfrm>
          <a:prstGeom prst="rect">
            <a:avLst/>
          </a:prstGeom>
          <a:noFill/>
        </p:spPr>
        <p:txBody>
          <a:bodyPr wrap="square" lIns="0" tIns="0" rIns="0" bIns="0" rtlCol="0">
            <a:spAutoFit/>
          </a:bodyPr>
          <a:lstStyle/>
          <a:p>
            <a:pPr marL="231775" indent="-231775">
              <a:buClr>
                <a:srgbClr val="00B1C3"/>
              </a:buClr>
              <a:buFont typeface="+mj-lt"/>
              <a:buAutoNum type="alphaLcPeriod"/>
            </a:pPr>
            <a:r>
              <a:rPr lang="es-ES" sz="1600" dirty="0">
                <a:latin typeface="Calibri" charset="0"/>
                <a:ea typeface="Calibri" charset="0"/>
                <a:cs typeface="Calibri" charset="0"/>
              </a:rPr>
              <a:t>Largas distancias de transporte de material en proceso</a:t>
            </a:r>
          </a:p>
          <a:p>
            <a:pPr marL="231775" indent="-231775">
              <a:buClr>
                <a:srgbClr val="00B1C3"/>
              </a:buClr>
              <a:buFont typeface="+mj-lt"/>
              <a:buAutoNum type="alphaLcPeriod"/>
            </a:pPr>
            <a:r>
              <a:rPr lang="es-ES" sz="1600" dirty="0">
                <a:latin typeface="Calibri" charset="0"/>
                <a:ea typeface="Calibri" charset="0"/>
                <a:cs typeface="Calibri" charset="0"/>
              </a:rPr>
              <a:t>Transporte ineficiente</a:t>
            </a:r>
          </a:p>
          <a:p>
            <a:pPr marL="231775" indent="-231775">
              <a:buClr>
                <a:srgbClr val="00B1C3"/>
              </a:buClr>
              <a:buFont typeface="+mj-lt"/>
              <a:buAutoNum type="alphaLcPeriod"/>
            </a:pPr>
            <a:r>
              <a:rPr lang="es-ES" sz="1600" dirty="0">
                <a:latin typeface="Calibri" charset="0"/>
                <a:ea typeface="Calibri" charset="0"/>
                <a:cs typeface="Calibri" charset="0"/>
              </a:rPr>
              <a:t>Layout mal diseñado</a:t>
            </a:r>
            <a:endParaRPr lang="es-PE" sz="1600" dirty="0">
              <a:latin typeface="Calibri" charset="0"/>
              <a:ea typeface="Calibri" charset="0"/>
              <a:cs typeface="Calibri" charset="0"/>
            </a:endParaRPr>
          </a:p>
        </p:txBody>
      </p:sp>
      <p:sp>
        <p:nvSpPr>
          <p:cNvPr id="8"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LOS </a:t>
            </a:r>
            <a:r>
              <a:rPr lang="es-PE" sz="1000" dirty="0">
                <a:solidFill>
                  <a:schemeClr val="bg1">
                    <a:lumMod val="65000"/>
                  </a:schemeClr>
                </a:solidFill>
                <a:latin typeface="Calibri" charset="0"/>
                <a:ea typeface="Calibri" charset="0"/>
                <a:cs typeface="Calibri" charset="0"/>
              </a:rPr>
              <a:t>8 DESPERDICIOS SEGÚN LEAN</a:t>
            </a:r>
          </a:p>
        </p:txBody>
      </p:sp>
      <p:pic>
        <p:nvPicPr>
          <p:cNvPr id="6" name="Imagen 5"/>
          <p:cNvPicPr>
            <a:picLocks noChangeAspect="1"/>
          </p:cNvPicPr>
          <p:nvPr/>
        </p:nvPicPr>
        <p:blipFill rotWithShape="1">
          <a:blip r:embed="rId3">
            <a:extLst>
              <a:ext uri="{28A0092B-C50C-407E-A947-70E740481C1C}">
                <a14:useLocalDpi xmlns:a14="http://schemas.microsoft.com/office/drawing/2010/main"/>
              </a:ext>
            </a:extLst>
          </a:blip>
          <a:srcRect t="3582" b="3327"/>
          <a:stretch/>
        </p:blipFill>
        <p:spPr>
          <a:xfrm>
            <a:off x="4751388" y="481013"/>
            <a:ext cx="3924300" cy="4752975"/>
          </a:xfrm>
          <a:prstGeom prst="rect">
            <a:avLst/>
          </a:prstGeom>
        </p:spPr>
      </p:pic>
    </p:spTree>
    <p:extLst>
      <p:ext uri="{BB962C8B-B14F-4D97-AF65-F5344CB8AC3E}">
        <p14:creationId xmlns:p14="http://schemas.microsoft.com/office/powerpoint/2010/main" val="12456554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a 3"/>
          <p:cNvGraphicFramePr>
            <a:graphicFrameLocks noGrp="1"/>
          </p:cNvGraphicFramePr>
          <p:nvPr>
            <p:extLst>
              <p:ext uri="{D42A27DB-BD31-4B8C-83A1-F6EECF244321}">
                <p14:modId xmlns:p14="http://schemas.microsoft.com/office/powerpoint/2010/main" val="133019818"/>
              </p:ext>
            </p:extLst>
          </p:nvPr>
        </p:nvGraphicFramePr>
        <p:xfrm>
          <a:off x="509452" y="1448111"/>
          <a:ext cx="3879668" cy="2199692"/>
        </p:xfrm>
        <a:graphic>
          <a:graphicData uri="http://schemas.openxmlformats.org/drawingml/2006/table">
            <a:tbl>
              <a:tblPr firstRow="1" bandRow="1">
                <a:tableStyleId>{5C22544A-7EE6-4342-B048-85BDC9FD1C3A}</a:tableStyleId>
              </a:tblPr>
              <a:tblGrid>
                <a:gridCol w="3879668">
                  <a:extLst>
                    <a:ext uri="{9D8B030D-6E8A-4147-A177-3AD203B41FA5}">
                      <a16:colId xmlns:a16="http://schemas.microsoft.com/office/drawing/2014/main" val="20000"/>
                    </a:ext>
                  </a:extLst>
                </a:gridCol>
              </a:tblGrid>
              <a:tr h="458479">
                <a:tc>
                  <a:txBody>
                    <a:bodyPr/>
                    <a:lstStyle/>
                    <a:p>
                      <a:pPr algn="ctr" defTabSz="814884">
                        <a:lnSpc>
                          <a:spcPct val="100000"/>
                        </a:lnSpc>
                        <a:spcBef>
                          <a:spcPct val="0"/>
                        </a:spcBef>
                        <a:spcAft>
                          <a:spcPct val="35000"/>
                        </a:spcAft>
                      </a:pPr>
                      <a:r>
                        <a:rPr lang="es-PE" sz="1600" dirty="0">
                          <a:latin typeface="Calibri" charset="0"/>
                          <a:ea typeface="Calibri" charset="0"/>
                          <a:cs typeface="Calibri" charset="0"/>
                        </a:rPr>
                        <a:t>SOBREPRODUCCIÓN</a:t>
                      </a:r>
                    </a:p>
                  </a:txBody>
                  <a:tcPr anchor="ctr">
                    <a:solidFill>
                      <a:srgbClr val="92C24E"/>
                    </a:solidFill>
                  </a:tcPr>
                </a:tc>
                <a:extLst>
                  <a:ext uri="{0D108BD9-81ED-4DB2-BD59-A6C34878D82A}">
                    <a16:rowId xmlns:a16="http://schemas.microsoft.com/office/drawing/2014/main" val="10000"/>
                  </a:ext>
                </a:extLst>
              </a:tr>
              <a:tr h="1741213">
                <a:tc>
                  <a:txBody>
                    <a:bodyPr/>
                    <a:lstStyle/>
                    <a:p>
                      <a:pPr marL="285750" lvl="1" indent="-195263" defTabSz="814884">
                        <a:lnSpc>
                          <a:spcPct val="100000"/>
                        </a:lnSpc>
                        <a:spcBef>
                          <a:spcPct val="0"/>
                        </a:spcBef>
                        <a:spcAft>
                          <a:spcPts val="0"/>
                        </a:spcAft>
                        <a:buClr>
                          <a:srgbClr val="99C652"/>
                        </a:buClr>
                        <a:buFont typeface="Arial" charset="0"/>
                        <a:buChar char="•"/>
                        <a:tabLst/>
                      </a:pPr>
                      <a:r>
                        <a:rPr lang="es-PE" sz="1600" dirty="0">
                          <a:latin typeface="Calibri" charset="0"/>
                          <a:ea typeface="Calibri" charset="0"/>
                          <a:cs typeface="Calibri" charset="0"/>
                        </a:rPr>
                        <a:t>Procesar artículos mas temprano o en mayores cantidades que las requeridas por el cliente.</a:t>
                      </a:r>
                    </a:p>
                    <a:p>
                      <a:pPr marL="285750" lvl="1" indent="-195263" defTabSz="814884">
                        <a:lnSpc>
                          <a:spcPct val="100000"/>
                        </a:lnSpc>
                        <a:spcBef>
                          <a:spcPct val="0"/>
                        </a:spcBef>
                        <a:spcAft>
                          <a:spcPts val="0"/>
                        </a:spcAft>
                        <a:buClr>
                          <a:srgbClr val="99C652"/>
                        </a:buClr>
                        <a:buFont typeface="Arial" charset="0"/>
                        <a:buChar char="•"/>
                        <a:tabLst/>
                      </a:pPr>
                      <a:endParaRPr lang="es-PE" sz="1600" dirty="0">
                        <a:latin typeface="Calibri" charset="0"/>
                        <a:ea typeface="Calibri" charset="0"/>
                        <a:cs typeface="Calibri" charset="0"/>
                      </a:endParaRPr>
                    </a:p>
                    <a:p>
                      <a:pPr marL="285750" lvl="1" indent="-195263" defTabSz="814884">
                        <a:lnSpc>
                          <a:spcPct val="100000"/>
                        </a:lnSpc>
                        <a:spcBef>
                          <a:spcPct val="0"/>
                        </a:spcBef>
                        <a:spcAft>
                          <a:spcPts val="0"/>
                        </a:spcAft>
                        <a:buClr>
                          <a:srgbClr val="99C652"/>
                        </a:buClr>
                        <a:buFont typeface="Arial" charset="0"/>
                        <a:buChar char="•"/>
                        <a:tabLst/>
                      </a:pPr>
                      <a:r>
                        <a:rPr lang="es-PE" sz="1600" dirty="0">
                          <a:latin typeface="Calibri" charset="0"/>
                          <a:ea typeface="Calibri" charset="0"/>
                          <a:cs typeface="Calibri" charset="0"/>
                        </a:rPr>
                        <a:t>Es la causa de la mayoría de los otros desperdicios.</a:t>
                      </a:r>
                    </a:p>
                  </a:txBody>
                  <a:tcPr anchor="ctr">
                    <a:solidFill>
                      <a:srgbClr val="DEEDC8"/>
                    </a:solidFill>
                  </a:tcPr>
                </a:tc>
                <a:extLst>
                  <a:ext uri="{0D108BD9-81ED-4DB2-BD59-A6C34878D82A}">
                    <a16:rowId xmlns:a16="http://schemas.microsoft.com/office/drawing/2014/main" val="10001"/>
                  </a:ext>
                </a:extLst>
              </a:tr>
            </a:tbl>
          </a:graphicData>
        </a:graphic>
      </p:graphicFrame>
      <p:sp>
        <p:nvSpPr>
          <p:cNvPr id="7" name="CuadroTexto 6">
            <a:extLst>
              <a:ext uri="{FF2B5EF4-FFF2-40B4-BE49-F238E27FC236}">
                <a16:creationId xmlns:a16="http://schemas.microsoft.com/office/drawing/2014/main" id="{785BC724-2F45-4B4B-BD86-26B70889A5EE}"/>
              </a:ext>
            </a:extLst>
          </p:cNvPr>
          <p:cNvSpPr txBox="1"/>
          <p:nvPr/>
        </p:nvSpPr>
        <p:spPr>
          <a:xfrm>
            <a:off x="513041" y="3946144"/>
            <a:ext cx="3565183" cy="1077218"/>
          </a:xfrm>
          <a:prstGeom prst="rect">
            <a:avLst/>
          </a:prstGeom>
          <a:noFill/>
        </p:spPr>
        <p:txBody>
          <a:bodyPr wrap="square" lIns="0" tIns="0" rIns="0" bIns="0" rtlCol="0">
            <a:spAutoFit/>
          </a:bodyPr>
          <a:lstStyle/>
          <a:p>
            <a:pPr marL="231775" indent="-231775">
              <a:buClr>
                <a:srgbClr val="8AB44D"/>
              </a:buClr>
              <a:buFont typeface="+mj-lt"/>
              <a:buAutoNum type="alphaLcPeriod"/>
            </a:pPr>
            <a:r>
              <a:rPr lang="es-ES" sz="1400" dirty="0">
                <a:latin typeface="Calibri" charset="0"/>
                <a:ea typeface="Calibri" charset="0"/>
                <a:cs typeface="Calibri" charset="0"/>
              </a:rPr>
              <a:t>Fabricar productos que no fueron ordenados</a:t>
            </a:r>
          </a:p>
          <a:p>
            <a:pPr marL="231775" indent="-231775">
              <a:buClr>
                <a:srgbClr val="8AB44D"/>
              </a:buClr>
              <a:buFont typeface="+mj-lt"/>
              <a:buAutoNum type="alphaLcPeriod"/>
            </a:pPr>
            <a:r>
              <a:rPr lang="es-ES" sz="1400" dirty="0">
                <a:latin typeface="Calibri" charset="0"/>
                <a:ea typeface="Calibri" charset="0"/>
                <a:cs typeface="Calibri" charset="0"/>
              </a:rPr>
              <a:t>Fabricar de acuerdo a la capacidad de la línea y no de acuerdo a la demanda del cliente</a:t>
            </a:r>
          </a:p>
          <a:p>
            <a:pPr marL="231775" indent="-231775">
              <a:buClr>
                <a:srgbClr val="8AB44D"/>
              </a:buClr>
              <a:buFont typeface="+mj-lt"/>
              <a:buAutoNum type="alphaLcPeriod"/>
            </a:pPr>
            <a:r>
              <a:rPr lang="es-ES" sz="1400" dirty="0">
                <a:latin typeface="Calibri" charset="0"/>
                <a:ea typeface="Calibri" charset="0"/>
                <a:cs typeface="Calibri" charset="0"/>
              </a:rPr>
              <a:t>Visitar dos veces al cliente para hacer un </a:t>
            </a:r>
            <a:br>
              <a:rPr lang="es-ES" sz="1400" dirty="0">
                <a:latin typeface="Calibri" charset="0"/>
                <a:ea typeface="Calibri" charset="0"/>
                <a:cs typeface="Calibri" charset="0"/>
              </a:rPr>
            </a:br>
            <a:r>
              <a:rPr lang="es-ES" sz="1400" dirty="0">
                <a:latin typeface="Calibri" charset="0"/>
                <a:ea typeface="Calibri" charset="0"/>
                <a:cs typeface="Calibri" charset="0"/>
              </a:rPr>
              <a:t>solo servicio</a:t>
            </a:r>
            <a:endParaRPr lang="es-PE" sz="1400" dirty="0">
              <a:latin typeface="Calibri" charset="0"/>
              <a:ea typeface="Calibri" charset="0"/>
              <a:cs typeface="Calibri" charset="0"/>
            </a:endParaRPr>
          </a:p>
        </p:txBody>
      </p:sp>
      <p:pic>
        <p:nvPicPr>
          <p:cNvPr id="6" name="Imagen 5"/>
          <p:cNvPicPr>
            <a:picLocks noChangeAspect="1"/>
          </p:cNvPicPr>
          <p:nvPr/>
        </p:nvPicPr>
        <p:blipFill rotWithShape="1">
          <a:blip r:embed="rId3">
            <a:extLst>
              <a:ext uri="{28A0092B-C50C-407E-A947-70E740481C1C}">
                <a14:useLocalDpi xmlns:a14="http://schemas.microsoft.com/office/drawing/2010/main"/>
              </a:ext>
            </a:extLst>
          </a:blip>
          <a:srcRect r="9168" b="194"/>
          <a:stretch/>
        </p:blipFill>
        <p:spPr>
          <a:xfrm>
            <a:off x="4760532" y="490156"/>
            <a:ext cx="3915156" cy="4743831"/>
          </a:xfrm>
          <a:prstGeom prst="rect">
            <a:avLst/>
          </a:prstGeom>
        </p:spPr>
      </p:pic>
      <p:sp>
        <p:nvSpPr>
          <p:cNvPr id="8"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LOS </a:t>
            </a:r>
            <a:r>
              <a:rPr lang="es-PE" sz="1000" dirty="0">
                <a:solidFill>
                  <a:schemeClr val="bg1">
                    <a:lumMod val="65000"/>
                  </a:schemeClr>
                </a:solidFill>
                <a:latin typeface="Calibri" charset="0"/>
                <a:ea typeface="Calibri" charset="0"/>
                <a:cs typeface="Calibri" charset="0"/>
              </a:rPr>
              <a:t>8 DESPERDICIOS SEGÚN LEAN</a:t>
            </a:r>
          </a:p>
        </p:txBody>
      </p:sp>
      <p:sp>
        <p:nvSpPr>
          <p:cNvPr id="9" name="object 7"/>
          <p:cNvSpPr txBox="1"/>
          <p:nvPr/>
        </p:nvSpPr>
        <p:spPr>
          <a:xfrm>
            <a:off x="503238" y="919128"/>
            <a:ext cx="3797404" cy="246221"/>
          </a:xfrm>
          <a:prstGeom prst="rect">
            <a:avLst/>
          </a:prstGeom>
        </p:spPr>
        <p:txBody>
          <a:bodyPr vert="horz" wrap="square" lIns="0" tIns="0" rIns="0" bIns="0" rtlCol="0">
            <a:spAutoFit/>
          </a:bodyPr>
          <a:lstStyle/>
          <a:p>
            <a:r>
              <a:rPr lang="es-PE" sz="1600" b="1" dirty="0">
                <a:latin typeface="Calibri" charset="0"/>
                <a:ea typeface="Calibri" charset="0"/>
                <a:cs typeface="Calibri" charset="0"/>
              </a:rPr>
              <a:t>LOS 8 DESPERDICIOS SEGÚN LEAN</a:t>
            </a:r>
            <a:endParaRPr lang="es-PE" sz="1600" dirty="0">
              <a:latin typeface="Calibri" charset="0"/>
              <a:ea typeface="Calibri" charset="0"/>
              <a:cs typeface="Calibri" charset="0"/>
            </a:endParaRPr>
          </a:p>
        </p:txBody>
      </p:sp>
    </p:spTree>
    <p:extLst>
      <p:ext uri="{BB962C8B-B14F-4D97-AF65-F5344CB8AC3E}">
        <p14:creationId xmlns:p14="http://schemas.microsoft.com/office/powerpoint/2010/main" val="2741441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a 3"/>
          <p:cNvGraphicFramePr>
            <a:graphicFrameLocks noGrp="1"/>
          </p:cNvGraphicFramePr>
          <p:nvPr>
            <p:extLst>
              <p:ext uri="{D42A27DB-BD31-4B8C-83A1-F6EECF244321}">
                <p14:modId xmlns:p14="http://schemas.microsoft.com/office/powerpoint/2010/main" val="1804984119"/>
              </p:ext>
            </p:extLst>
          </p:nvPr>
        </p:nvGraphicFramePr>
        <p:xfrm>
          <a:off x="504628" y="1448111"/>
          <a:ext cx="3889181" cy="2200345"/>
        </p:xfrm>
        <a:graphic>
          <a:graphicData uri="http://schemas.openxmlformats.org/drawingml/2006/table">
            <a:tbl>
              <a:tblPr firstRow="1" bandRow="1">
                <a:tableStyleId>{5C22544A-7EE6-4342-B048-85BDC9FD1C3A}</a:tableStyleId>
              </a:tblPr>
              <a:tblGrid>
                <a:gridCol w="3889181">
                  <a:extLst>
                    <a:ext uri="{9D8B030D-6E8A-4147-A177-3AD203B41FA5}">
                      <a16:colId xmlns:a16="http://schemas.microsoft.com/office/drawing/2014/main" val="20000"/>
                    </a:ext>
                  </a:extLst>
                </a:gridCol>
              </a:tblGrid>
              <a:tr h="458479">
                <a:tc>
                  <a:txBody>
                    <a:bodyPr/>
                    <a:lstStyle/>
                    <a:p>
                      <a:pPr algn="ctr" defTabSz="814884">
                        <a:lnSpc>
                          <a:spcPct val="90000"/>
                        </a:lnSpc>
                        <a:spcBef>
                          <a:spcPct val="0"/>
                        </a:spcBef>
                        <a:spcAft>
                          <a:spcPct val="35000"/>
                        </a:spcAft>
                      </a:pPr>
                      <a:r>
                        <a:rPr lang="es-PE" sz="1600" dirty="0">
                          <a:latin typeface="Calibri" charset="0"/>
                          <a:ea typeface="Calibri" charset="0"/>
                          <a:cs typeface="Calibri" charset="0"/>
                        </a:rPr>
                        <a:t>HABILIDADES NO USADAS</a:t>
                      </a:r>
                    </a:p>
                  </a:txBody>
                  <a:tcPr anchor="ctr">
                    <a:solidFill>
                      <a:schemeClr val="accent5">
                        <a:lumMod val="75000"/>
                      </a:schemeClr>
                    </a:solidFill>
                  </a:tcPr>
                </a:tc>
                <a:extLst>
                  <a:ext uri="{0D108BD9-81ED-4DB2-BD59-A6C34878D82A}">
                    <a16:rowId xmlns:a16="http://schemas.microsoft.com/office/drawing/2014/main" val="10000"/>
                  </a:ext>
                </a:extLst>
              </a:tr>
              <a:tr h="1741866">
                <a:tc>
                  <a:txBody>
                    <a:bodyPr/>
                    <a:lstStyle/>
                    <a:p>
                      <a:pPr marL="268288" lvl="1" indent="-177800" defTabSz="814884">
                        <a:lnSpc>
                          <a:spcPct val="90000"/>
                        </a:lnSpc>
                        <a:spcBef>
                          <a:spcPct val="0"/>
                        </a:spcBef>
                        <a:spcAft>
                          <a:spcPts val="0"/>
                        </a:spcAft>
                        <a:buClr>
                          <a:schemeClr val="accent5">
                            <a:lumMod val="50000"/>
                          </a:schemeClr>
                        </a:buClr>
                        <a:buFont typeface="Arial" charset="0"/>
                        <a:buChar char="•"/>
                        <a:tabLst/>
                      </a:pPr>
                      <a:r>
                        <a:rPr lang="es-PE" sz="1600" dirty="0">
                          <a:latin typeface="Calibri" charset="0"/>
                          <a:ea typeface="Calibri" charset="0"/>
                          <a:cs typeface="Calibri" charset="0"/>
                        </a:rPr>
                        <a:t>No utilizar la creatividad e inteligencia de la fuerza de trabajo para eliminar desperdicios.</a:t>
                      </a:r>
                    </a:p>
                    <a:p>
                      <a:pPr marL="268288" lvl="1" indent="-177800" defTabSz="814884">
                        <a:lnSpc>
                          <a:spcPct val="90000"/>
                        </a:lnSpc>
                        <a:spcBef>
                          <a:spcPct val="0"/>
                        </a:spcBef>
                        <a:spcAft>
                          <a:spcPts val="0"/>
                        </a:spcAft>
                        <a:buClr>
                          <a:schemeClr val="accent5">
                            <a:lumMod val="50000"/>
                          </a:schemeClr>
                        </a:buClr>
                        <a:buFont typeface="Arial" charset="0"/>
                        <a:buChar char="•"/>
                        <a:tabLst/>
                      </a:pPr>
                      <a:endParaRPr lang="es-PE" sz="1600" dirty="0">
                        <a:latin typeface="Calibri" charset="0"/>
                        <a:ea typeface="Calibri" charset="0"/>
                        <a:cs typeface="Calibri" charset="0"/>
                      </a:endParaRPr>
                    </a:p>
                    <a:p>
                      <a:pPr marL="268288" lvl="1" indent="-177800" defTabSz="814884">
                        <a:lnSpc>
                          <a:spcPct val="90000"/>
                        </a:lnSpc>
                        <a:spcBef>
                          <a:spcPct val="0"/>
                        </a:spcBef>
                        <a:spcAft>
                          <a:spcPts val="0"/>
                        </a:spcAft>
                        <a:buClr>
                          <a:schemeClr val="accent5">
                            <a:lumMod val="50000"/>
                          </a:schemeClr>
                        </a:buClr>
                        <a:buFont typeface="Arial" charset="0"/>
                        <a:buChar char="•"/>
                        <a:tabLst/>
                      </a:pPr>
                      <a:r>
                        <a:rPr lang="es-PE" sz="1600" dirty="0">
                          <a:latin typeface="Calibri" charset="0"/>
                          <a:ea typeface="Calibri" charset="0"/>
                          <a:cs typeface="Calibri" charset="0"/>
                        </a:rPr>
                        <a:t>Por falta de capacitación, hacerles perder tiempo, ideas, oportunidades de mejoramiento, etc.</a:t>
                      </a:r>
                    </a:p>
                  </a:txBody>
                  <a:tcPr anchor="ctr">
                    <a:solidFill>
                      <a:srgbClr val="BDE7F4"/>
                    </a:solidFill>
                  </a:tcPr>
                </a:tc>
                <a:extLst>
                  <a:ext uri="{0D108BD9-81ED-4DB2-BD59-A6C34878D82A}">
                    <a16:rowId xmlns:a16="http://schemas.microsoft.com/office/drawing/2014/main" val="10001"/>
                  </a:ext>
                </a:extLst>
              </a:tr>
            </a:tbl>
          </a:graphicData>
        </a:graphic>
      </p:graphicFrame>
      <p:sp>
        <p:nvSpPr>
          <p:cNvPr id="7" name="CuadroTexto 6">
            <a:extLst>
              <a:ext uri="{FF2B5EF4-FFF2-40B4-BE49-F238E27FC236}">
                <a16:creationId xmlns:a16="http://schemas.microsoft.com/office/drawing/2014/main" id="{785BC724-2F45-4B4B-BD86-26B70889A5EE}"/>
              </a:ext>
            </a:extLst>
          </p:cNvPr>
          <p:cNvSpPr txBox="1"/>
          <p:nvPr/>
        </p:nvSpPr>
        <p:spPr>
          <a:xfrm>
            <a:off x="507032" y="3940794"/>
            <a:ext cx="4064968" cy="1231106"/>
          </a:xfrm>
          <a:prstGeom prst="rect">
            <a:avLst/>
          </a:prstGeom>
          <a:noFill/>
        </p:spPr>
        <p:txBody>
          <a:bodyPr wrap="square" lIns="0" tIns="0" rIns="0" bIns="0" rtlCol="0">
            <a:spAutoFit/>
          </a:bodyPr>
          <a:lstStyle/>
          <a:p>
            <a:pPr marL="231775" indent="-231775">
              <a:buClr>
                <a:schemeClr val="accent5">
                  <a:lumMod val="75000"/>
                </a:schemeClr>
              </a:buClr>
              <a:buFont typeface="+mj-lt"/>
              <a:buAutoNum type="alphaLcPeriod"/>
            </a:pPr>
            <a:r>
              <a:rPr lang="es-ES" sz="1600" dirty="0">
                <a:latin typeface="Calibri" charset="0"/>
                <a:ea typeface="Calibri" charset="0"/>
                <a:cs typeface="Calibri" charset="0"/>
              </a:rPr>
              <a:t>No dar participación a la gente</a:t>
            </a:r>
          </a:p>
          <a:p>
            <a:pPr marL="231775" indent="-231775">
              <a:buClr>
                <a:schemeClr val="accent5">
                  <a:lumMod val="75000"/>
                </a:schemeClr>
              </a:buClr>
              <a:buFont typeface="+mj-lt"/>
              <a:buAutoNum type="alphaLcPeriod"/>
            </a:pPr>
            <a:r>
              <a:rPr lang="es-ES" sz="1600" dirty="0">
                <a:latin typeface="Calibri" charset="0"/>
                <a:ea typeface="Calibri" charset="0"/>
                <a:cs typeface="Calibri" charset="0"/>
              </a:rPr>
              <a:t>Desconocimiento del potencial y habilidades de los colaboradores</a:t>
            </a:r>
          </a:p>
          <a:p>
            <a:pPr marL="231775" indent="-231775">
              <a:buClr>
                <a:schemeClr val="accent5">
                  <a:lumMod val="75000"/>
                </a:schemeClr>
              </a:buClr>
              <a:buFont typeface="+mj-lt"/>
              <a:buAutoNum type="alphaLcPeriod"/>
            </a:pPr>
            <a:r>
              <a:rPr lang="es-ES" sz="1600" dirty="0">
                <a:latin typeface="Calibri" charset="0"/>
                <a:ea typeface="Calibri" charset="0"/>
                <a:cs typeface="Calibri" charset="0"/>
              </a:rPr>
              <a:t>Desinterés en las actividades propias, no tomar decisiones</a:t>
            </a:r>
            <a:endParaRPr lang="es-PE" sz="1600" dirty="0">
              <a:latin typeface="Calibri" charset="0"/>
              <a:ea typeface="Calibri" charset="0"/>
              <a:cs typeface="Calibri" charset="0"/>
            </a:endParaRPr>
          </a:p>
        </p:txBody>
      </p:sp>
      <p:sp>
        <p:nvSpPr>
          <p:cNvPr id="9"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LOS </a:t>
            </a:r>
            <a:r>
              <a:rPr lang="es-PE" sz="1000" dirty="0">
                <a:solidFill>
                  <a:schemeClr val="bg1">
                    <a:lumMod val="65000"/>
                  </a:schemeClr>
                </a:solidFill>
                <a:latin typeface="Calibri" charset="0"/>
                <a:ea typeface="Calibri" charset="0"/>
                <a:cs typeface="Calibri" charset="0"/>
              </a:rPr>
              <a:t>8 DESPERDICIOS SEGÚN LEAN</a:t>
            </a:r>
          </a:p>
        </p:txBody>
      </p:sp>
      <p:sp>
        <p:nvSpPr>
          <p:cNvPr id="10" name="object 7"/>
          <p:cNvSpPr txBox="1"/>
          <p:nvPr/>
        </p:nvSpPr>
        <p:spPr>
          <a:xfrm>
            <a:off x="503238" y="919128"/>
            <a:ext cx="3797404" cy="246221"/>
          </a:xfrm>
          <a:prstGeom prst="rect">
            <a:avLst/>
          </a:prstGeom>
        </p:spPr>
        <p:txBody>
          <a:bodyPr vert="horz" wrap="square" lIns="0" tIns="0" rIns="0" bIns="0" rtlCol="0">
            <a:spAutoFit/>
          </a:bodyPr>
          <a:lstStyle/>
          <a:p>
            <a:r>
              <a:rPr lang="es-PE" sz="1600" b="1" dirty="0">
                <a:latin typeface="Calibri" charset="0"/>
                <a:ea typeface="Calibri" charset="0"/>
                <a:cs typeface="Calibri" charset="0"/>
              </a:rPr>
              <a:t>LOS 8 DESPERDICIOS SEGÚN LEAN</a:t>
            </a:r>
            <a:endParaRPr lang="es-PE" sz="1600" dirty="0">
              <a:latin typeface="Calibri" charset="0"/>
              <a:ea typeface="Calibri" charset="0"/>
              <a:cs typeface="Calibri" charset="0"/>
            </a:endParaRPr>
          </a:p>
        </p:txBody>
      </p:sp>
      <p:pic>
        <p:nvPicPr>
          <p:cNvPr id="2" name="Imagen 1"/>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4751387" y="497651"/>
            <a:ext cx="3924301" cy="4736337"/>
          </a:xfrm>
          <a:prstGeom prst="rect">
            <a:avLst/>
          </a:prstGeom>
        </p:spPr>
      </p:pic>
    </p:spTree>
    <p:extLst>
      <p:ext uri="{BB962C8B-B14F-4D97-AF65-F5344CB8AC3E}">
        <p14:creationId xmlns:p14="http://schemas.microsoft.com/office/powerpoint/2010/main" val="48348395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3" y="3169972"/>
            <a:ext cx="4679505" cy="387798"/>
          </a:xfrm>
          <a:prstGeom prst="rect">
            <a:avLst/>
          </a:prstGeom>
          <a:noFill/>
        </p:spPr>
        <p:txBody>
          <a:bodyPr wrap="square" lIns="0" tIns="0" rIns="0" bIns="0" rtlCol="0">
            <a:spAutoFit/>
          </a:bodyPr>
          <a:lstStyle/>
          <a:p>
            <a:pPr>
              <a:lnSpc>
                <a:spcPct val="90000"/>
              </a:lnSpc>
              <a:spcBef>
                <a:spcPts val="1000"/>
              </a:spcBef>
              <a:defRPr/>
            </a:pPr>
            <a:r>
              <a:rPr lang="es-PE" sz="2800" b="1" dirty="0">
                <a:solidFill>
                  <a:schemeClr val="bg1"/>
                </a:solidFill>
                <a:latin typeface="Graphik Bold" charset="0"/>
                <a:ea typeface="Graphik Bold" charset="0"/>
                <a:cs typeface="Graphik Bold" charset="0"/>
              </a:rPr>
              <a:t>ORGANIZACIÓN LEAN</a:t>
            </a: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3" y="2869612"/>
            <a:ext cx="195423" cy="201256"/>
          </a:xfrm>
          <a:prstGeom prst="rect">
            <a:avLst/>
          </a:prstGeom>
        </p:spPr>
      </p:pic>
    </p:spTree>
    <p:extLst>
      <p:ext uri="{BB962C8B-B14F-4D97-AF65-F5344CB8AC3E}">
        <p14:creationId xmlns:p14="http://schemas.microsoft.com/office/powerpoint/2010/main" val="10413132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8780" y="918355"/>
            <a:ext cx="7849655" cy="1061829"/>
          </a:xfrm>
          <a:prstGeom prst="rect">
            <a:avLst/>
          </a:prstGeom>
        </p:spPr>
        <p:txBody>
          <a:bodyPr vert="horz" wrap="square" lIns="0" tIns="0" rIns="0" bIns="0" rtlCol="0">
            <a:spAutoFit/>
          </a:bodyPr>
          <a:lstStyle/>
          <a:p>
            <a:pPr>
              <a:spcAft>
                <a:spcPts val="600"/>
              </a:spcAft>
            </a:pPr>
            <a:r>
              <a:rPr lang="es-PE" sz="1600" b="1" dirty="0">
                <a:latin typeface="Calibri" charset="0"/>
                <a:ea typeface="Calibri" charset="0"/>
                <a:cs typeface="Calibri" charset="0"/>
              </a:rPr>
              <a:t>CONSTRUCCIÓN DE UNA ORGANIZACIÓN LEAN</a:t>
            </a:r>
          </a:p>
          <a:p>
            <a:r>
              <a:rPr lang="es-ES" sz="1600" dirty="0">
                <a:latin typeface="Calibri" charset="0"/>
                <a:ea typeface="Calibri" charset="0"/>
                <a:cs typeface="Calibri" charset="0"/>
              </a:rPr>
              <a:t>Las empresas con producción esbelta (Lean </a:t>
            </a:r>
            <a:r>
              <a:rPr lang="es-ES" sz="1600" dirty="0" err="1">
                <a:latin typeface="Calibri" charset="0"/>
                <a:ea typeface="Calibri" charset="0"/>
                <a:cs typeface="Calibri" charset="0"/>
              </a:rPr>
              <a:t>Manufacturing</a:t>
            </a:r>
            <a:r>
              <a:rPr lang="es-ES" sz="1600" dirty="0">
                <a:latin typeface="Calibri" charset="0"/>
                <a:ea typeface="Calibri" charset="0"/>
                <a:cs typeface="Calibri" charset="0"/>
              </a:rPr>
              <a:t>) adoptan la filosofía de minimizar el desperdicio luchando por lograr la perfección mediante el aprendizaje continuo, la creatividad y el trabajo en equipo. Estas compañías comparten los siguientes atributos:</a:t>
            </a:r>
            <a:endParaRPr lang="es-PE" sz="1600" dirty="0">
              <a:latin typeface="Calibri" charset="0"/>
              <a:ea typeface="Calibri" charset="0"/>
              <a:cs typeface="Calibri" charset="0"/>
            </a:endParaRPr>
          </a:p>
        </p:txBody>
      </p:sp>
      <p:sp>
        <p:nvSpPr>
          <p:cNvPr id="13"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ORGANIZACIÓN LEAN</a:t>
            </a:r>
          </a:p>
        </p:txBody>
      </p:sp>
      <p:grpSp>
        <p:nvGrpSpPr>
          <p:cNvPr id="2" name="Agrupar 1"/>
          <p:cNvGrpSpPr/>
          <p:nvPr/>
        </p:nvGrpSpPr>
        <p:grpSpPr>
          <a:xfrm>
            <a:off x="503238" y="2355166"/>
            <a:ext cx="8172450" cy="2889723"/>
            <a:chOff x="503238" y="2157984"/>
            <a:chExt cx="7219758" cy="1246271"/>
          </a:xfrm>
          <a:solidFill>
            <a:srgbClr val="E4DDED"/>
          </a:solidFill>
        </p:grpSpPr>
        <p:sp>
          <p:nvSpPr>
            <p:cNvPr id="14" name="Rectángulo redondeado 13"/>
            <p:cNvSpPr/>
            <p:nvPr/>
          </p:nvSpPr>
          <p:spPr>
            <a:xfrm>
              <a:off x="503238" y="2157984"/>
              <a:ext cx="2358834" cy="1234440"/>
            </a:xfrm>
            <a:prstGeom prst="roundRect">
              <a:avLst>
                <a:gd name="adj" fmla="val 1018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nSpc>
                  <a:spcPct val="90000"/>
                </a:lnSpc>
              </a:pPr>
              <a:endParaRPr lang="es-ES" sz="1400" b="1" dirty="0">
                <a:solidFill>
                  <a:schemeClr val="tx1"/>
                </a:solidFill>
                <a:latin typeface="Calibri" charset="0"/>
                <a:ea typeface="Calibri" charset="0"/>
                <a:cs typeface="Calibri" charset="0"/>
              </a:endParaRPr>
            </a:p>
            <a:p>
              <a:pPr lvl="0">
                <a:lnSpc>
                  <a:spcPct val="90000"/>
                </a:lnSpc>
              </a:pPr>
              <a:endParaRPr lang="es-ES" sz="1400" b="1" dirty="0">
                <a:solidFill>
                  <a:schemeClr val="tx1"/>
                </a:solidFill>
                <a:latin typeface="Calibri" charset="0"/>
                <a:ea typeface="Calibri" charset="0"/>
                <a:cs typeface="Calibri" charset="0"/>
              </a:endParaRPr>
            </a:p>
            <a:p>
              <a:pPr lvl="0">
                <a:lnSpc>
                  <a:spcPct val="90000"/>
                </a:lnSpc>
              </a:pPr>
              <a:endParaRPr lang="es-ES" sz="1400" b="1" dirty="0">
                <a:solidFill>
                  <a:schemeClr val="tx1"/>
                </a:solidFill>
                <a:latin typeface="Calibri" charset="0"/>
                <a:ea typeface="Calibri" charset="0"/>
                <a:cs typeface="Calibri" charset="0"/>
              </a:endParaRPr>
            </a:p>
            <a:p>
              <a:pPr lvl="0">
                <a:lnSpc>
                  <a:spcPct val="90000"/>
                </a:lnSpc>
              </a:pPr>
              <a:r>
                <a:rPr lang="es-ES" sz="1400" b="1" dirty="0">
                  <a:solidFill>
                    <a:schemeClr val="tx1"/>
                  </a:solidFill>
                  <a:latin typeface="Calibri" charset="0"/>
                  <a:ea typeface="Calibri" charset="0"/>
                  <a:cs typeface="Calibri" charset="0"/>
                </a:rPr>
                <a:t>Reducen los requerimientos de espacio al minimizar la distancia que recorre una parte: </a:t>
              </a:r>
            </a:p>
            <a:p>
              <a:pPr lvl="0">
                <a:lnSpc>
                  <a:spcPct val="90000"/>
                </a:lnSpc>
              </a:pPr>
              <a:endParaRPr lang="es-ES" sz="1400" b="1" dirty="0">
                <a:solidFill>
                  <a:schemeClr val="tx1"/>
                </a:solidFill>
                <a:latin typeface="Calibri" charset="0"/>
                <a:ea typeface="Calibri" charset="0"/>
                <a:cs typeface="Calibri" charset="0"/>
              </a:endParaRPr>
            </a:p>
            <a:p>
              <a:pPr marL="285750" lvl="0" indent="-285750">
                <a:lnSpc>
                  <a:spcPct val="90000"/>
                </a:lnSpc>
                <a:buFont typeface="Arial" panose="020B0604020202020204" pitchFamily="34" charset="0"/>
                <a:buChar char="•"/>
              </a:pPr>
              <a:r>
                <a:rPr lang="es-ES" sz="1400" dirty="0">
                  <a:solidFill>
                    <a:schemeClr val="tx1"/>
                  </a:solidFill>
                  <a:latin typeface="Calibri" panose="020F0502020204030204" pitchFamily="34" charset="0"/>
                  <a:cs typeface="Calibri" panose="020F0502020204030204" pitchFamily="34" charset="0"/>
                </a:rPr>
                <a:t>Se busca optimizar el flujo de trabajo y reducir el desperdicio. Una forma de hacerlo es minimizando la distancia que recorre una pieza durante el proceso de producción.</a:t>
              </a:r>
              <a:endParaRPr lang="es-ES" sz="1400" b="1" dirty="0">
                <a:solidFill>
                  <a:schemeClr val="tx1"/>
                </a:solidFill>
                <a:latin typeface="Calibri" panose="020F0502020204030204" pitchFamily="34" charset="0"/>
                <a:ea typeface="Calibri" charset="0"/>
                <a:cs typeface="Calibri" panose="020F0502020204030204" pitchFamily="34" charset="0"/>
              </a:endParaRPr>
            </a:p>
            <a:p>
              <a:pPr lvl="0">
                <a:lnSpc>
                  <a:spcPct val="90000"/>
                </a:lnSpc>
              </a:pPr>
              <a:endParaRPr lang="es-ES" sz="1400" b="1" dirty="0">
                <a:solidFill>
                  <a:schemeClr val="tx1"/>
                </a:solidFill>
                <a:latin typeface="Calibri" charset="0"/>
                <a:ea typeface="Calibri" charset="0"/>
                <a:cs typeface="Calibri" charset="0"/>
              </a:endParaRPr>
            </a:p>
            <a:p>
              <a:pPr lvl="0">
                <a:lnSpc>
                  <a:spcPct val="90000"/>
                </a:lnSpc>
              </a:pPr>
              <a:endParaRPr lang="es-PE" sz="1400" b="1" dirty="0">
                <a:solidFill>
                  <a:schemeClr val="tx1"/>
                </a:solidFill>
                <a:latin typeface="Calibri" charset="0"/>
                <a:ea typeface="Calibri" charset="0"/>
                <a:cs typeface="Calibri" charset="0"/>
              </a:endParaRPr>
            </a:p>
          </p:txBody>
        </p:sp>
        <p:sp>
          <p:nvSpPr>
            <p:cNvPr id="6" name="Rectángulo redondeado 5"/>
            <p:cNvSpPr/>
            <p:nvPr/>
          </p:nvSpPr>
          <p:spPr>
            <a:xfrm>
              <a:off x="2933699" y="2169815"/>
              <a:ext cx="2358834" cy="1234440"/>
            </a:xfrm>
            <a:prstGeom prst="roundRect">
              <a:avLst>
                <a:gd name="adj" fmla="val 992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s-ES" sz="1400" b="1" dirty="0">
                  <a:solidFill>
                    <a:schemeClr val="tx1"/>
                  </a:solidFill>
                  <a:latin typeface="Calibri" charset="0"/>
                  <a:ea typeface="Calibri" charset="0"/>
                  <a:cs typeface="Calibri" charset="0"/>
                </a:rPr>
                <a:t>Desarrollan relaciones estrechas con los proveedores, ayudándoles a entender las necesidades del cliente final:</a:t>
              </a:r>
            </a:p>
            <a:p>
              <a:pPr lvl="0"/>
              <a:endParaRPr lang="es-ES" sz="1400" b="1" dirty="0">
                <a:solidFill>
                  <a:schemeClr val="tx1"/>
                </a:solidFill>
                <a:latin typeface="Calibri" charset="0"/>
                <a:ea typeface="Calibri" charset="0"/>
                <a:cs typeface="Calibri" charset="0"/>
              </a:endParaRPr>
            </a:p>
            <a:p>
              <a:pPr marL="285750" lvl="0" indent="-285750">
                <a:buFont typeface="Arial" panose="020B0604020202020204" pitchFamily="34" charset="0"/>
                <a:buChar char="•"/>
              </a:pPr>
              <a:r>
                <a:rPr lang="es-ES" sz="1400" dirty="0">
                  <a:solidFill>
                    <a:schemeClr val="tx1"/>
                  </a:solidFill>
                  <a:latin typeface="Calibri" panose="020F0502020204030204" pitchFamily="34" charset="0"/>
                  <a:cs typeface="Calibri" panose="020F0502020204030204" pitchFamily="34" charset="0"/>
                </a:rPr>
                <a:t>Desarrollan relaciones estrechas con los proveedores, ayudándoles a entender las necesidades del cliente final.</a:t>
              </a:r>
              <a:endParaRPr lang="es-PE" sz="1400" b="1" dirty="0">
                <a:solidFill>
                  <a:schemeClr val="tx1"/>
                </a:solidFill>
                <a:latin typeface="Calibri" charset="0"/>
                <a:ea typeface="Calibri" charset="0"/>
                <a:cs typeface="Calibri" charset="0"/>
              </a:endParaRPr>
            </a:p>
          </p:txBody>
        </p:sp>
        <p:sp>
          <p:nvSpPr>
            <p:cNvPr id="7" name="Rectángulo redondeado 6"/>
            <p:cNvSpPr/>
            <p:nvPr/>
          </p:nvSpPr>
          <p:spPr>
            <a:xfrm>
              <a:off x="5364162" y="2157984"/>
              <a:ext cx="2358834" cy="1234440"/>
            </a:xfrm>
            <a:prstGeom prst="roundRect">
              <a:avLst>
                <a:gd name="adj" fmla="val 1018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s-ES" sz="1400" b="1" dirty="0">
                  <a:solidFill>
                    <a:schemeClr val="tx1"/>
                  </a:solidFill>
                  <a:latin typeface="Calibri" charset="0"/>
                  <a:ea typeface="Calibri" charset="0"/>
                  <a:cs typeface="Calibri" charset="0"/>
                </a:rPr>
                <a:t>Educan a los proveedores para que acepten su responsabilidad en cuanto a la satisfacción de las necesidades del cliente:</a:t>
              </a:r>
            </a:p>
            <a:p>
              <a:pPr lvl="0"/>
              <a:endParaRPr lang="es-ES" sz="1400" b="1" dirty="0">
                <a:solidFill>
                  <a:schemeClr val="tx1"/>
                </a:solidFill>
                <a:latin typeface="Calibri" charset="0"/>
                <a:ea typeface="Calibri" charset="0"/>
                <a:cs typeface="Calibri" charset="0"/>
              </a:endParaRPr>
            </a:p>
            <a:p>
              <a:pPr marL="285750" lvl="0" indent="-285750">
                <a:buFont typeface="Arial" panose="020B0604020202020204" pitchFamily="34" charset="0"/>
                <a:buChar char="•"/>
              </a:pPr>
              <a:r>
                <a:rPr lang="es-ES" sz="1400" dirty="0">
                  <a:solidFill>
                    <a:schemeClr val="tx1"/>
                  </a:solidFill>
                  <a:latin typeface="Calibri" panose="020F0502020204030204" pitchFamily="34" charset="0"/>
                  <a:cs typeface="Calibri" panose="020F0502020204030204" pitchFamily="34" charset="0"/>
                </a:rPr>
                <a:t>Esto puede implicar proporcionar capacitación o asesoramiento a los proveedores sobre cómo mejorar sus procesos para aumentar la calidad y reducir los defectos. </a:t>
              </a:r>
              <a:endParaRPr lang="es-PE" sz="1400" dirty="0">
                <a:solidFill>
                  <a:schemeClr val="tx1"/>
                </a:solidFill>
                <a:latin typeface="Calibri" panose="020F0502020204030204" pitchFamily="34" charset="0"/>
                <a:ea typeface="Calibri" charset="0"/>
                <a:cs typeface="Calibri" panose="020F0502020204030204" pitchFamily="34" charset="0"/>
              </a:endParaRPr>
            </a:p>
          </p:txBody>
        </p:sp>
      </p:grpSp>
    </p:spTree>
    <p:extLst>
      <p:ext uri="{BB962C8B-B14F-4D97-AF65-F5344CB8AC3E}">
        <p14:creationId xmlns:p14="http://schemas.microsoft.com/office/powerpoint/2010/main" val="122724966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8780" y="918355"/>
            <a:ext cx="7849655" cy="246221"/>
          </a:xfrm>
          <a:prstGeom prst="rect">
            <a:avLst/>
          </a:prstGeom>
        </p:spPr>
        <p:txBody>
          <a:bodyPr vert="horz" wrap="square" lIns="0" tIns="0" rIns="0" bIns="0" rtlCol="0">
            <a:spAutoFit/>
          </a:bodyPr>
          <a:lstStyle/>
          <a:p>
            <a:pPr>
              <a:spcAft>
                <a:spcPts val="600"/>
              </a:spcAft>
            </a:pPr>
            <a:r>
              <a:rPr lang="es-PE" sz="1600" b="1" dirty="0">
                <a:latin typeface="Calibri" charset="0"/>
                <a:ea typeface="Calibri" charset="0"/>
                <a:cs typeface="Calibri" charset="0"/>
              </a:rPr>
              <a:t>CONSTRUCCIÓN DE UNA ORGANIZACIÓN LEAN</a:t>
            </a:r>
          </a:p>
        </p:txBody>
      </p:sp>
      <p:sp>
        <p:nvSpPr>
          <p:cNvPr id="13"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ORGANIZACIÓN LEAN</a:t>
            </a:r>
          </a:p>
        </p:txBody>
      </p:sp>
      <p:grpSp>
        <p:nvGrpSpPr>
          <p:cNvPr id="9" name="Agrupar 8"/>
          <p:cNvGrpSpPr/>
          <p:nvPr/>
        </p:nvGrpSpPr>
        <p:grpSpPr>
          <a:xfrm>
            <a:off x="503238" y="1566992"/>
            <a:ext cx="8172450" cy="2983432"/>
            <a:chOff x="503238" y="2157984"/>
            <a:chExt cx="7219758" cy="1234440"/>
          </a:xfrm>
          <a:solidFill>
            <a:srgbClr val="E4DDED"/>
          </a:solidFill>
        </p:grpSpPr>
        <p:sp>
          <p:nvSpPr>
            <p:cNvPr id="10" name="Rectángulo redondeado 9"/>
            <p:cNvSpPr/>
            <p:nvPr/>
          </p:nvSpPr>
          <p:spPr>
            <a:xfrm>
              <a:off x="503238" y="2157984"/>
              <a:ext cx="2358834" cy="1234440"/>
            </a:xfrm>
            <a:prstGeom prst="roundRect">
              <a:avLst>
                <a:gd name="adj" fmla="val 74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s-ES" sz="1400" b="1" dirty="0">
                  <a:solidFill>
                    <a:schemeClr val="tx1"/>
                  </a:solidFill>
                  <a:latin typeface="Calibri" charset="0"/>
                  <a:ea typeface="Calibri" charset="0"/>
                  <a:cs typeface="Calibri" charset="0"/>
                </a:rPr>
                <a:t>Eliminan todas las actividades que no agregan valor: </a:t>
              </a:r>
            </a:p>
            <a:p>
              <a:pPr lvl="0"/>
              <a:endParaRPr lang="es-ES" sz="1400" dirty="0">
                <a:solidFill>
                  <a:schemeClr val="tx1"/>
                </a:solidFill>
                <a:latin typeface="Calibri" charset="0"/>
                <a:ea typeface="Calibri" charset="0"/>
                <a:cs typeface="Calibri" charset="0"/>
              </a:endParaRPr>
            </a:p>
            <a:p>
              <a:pPr marL="285750" lvl="0" indent="-285750">
                <a:buFont typeface="Arial" panose="020B0604020202020204" pitchFamily="34" charset="0"/>
                <a:buChar char="•"/>
              </a:pPr>
              <a:r>
                <a:rPr lang="es-ES" sz="1400" dirty="0">
                  <a:solidFill>
                    <a:schemeClr val="tx1"/>
                  </a:solidFill>
                  <a:latin typeface="Calibri" charset="0"/>
                  <a:ea typeface="Calibri" charset="0"/>
                  <a:cs typeface="Calibri" charset="0"/>
                </a:rPr>
                <a:t>El manejo inadecuado de materiales, las inspecciones innecesarias, el inventario excesivo y el trabajo repetido son los objetivos, ya que no agregan valor al producto.</a:t>
              </a:r>
              <a:endParaRPr lang="es-PE" sz="1400" dirty="0">
                <a:solidFill>
                  <a:schemeClr val="tx1"/>
                </a:solidFill>
                <a:latin typeface="Calibri" charset="0"/>
                <a:ea typeface="Calibri" charset="0"/>
                <a:cs typeface="Calibri" charset="0"/>
              </a:endParaRPr>
            </a:p>
          </p:txBody>
        </p:sp>
        <p:sp>
          <p:nvSpPr>
            <p:cNvPr id="11" name="Rectángulo redondeado 10"/>
            <p:cNvSpPr/>
            <p:nvPr/>
          </p:nvSpPr>
          <p:spPr>
            <a:xfrm>
              <a:off x="2933700" y="2157984"/>
              <a:ext cx="2358834" cy="1234440"/>
            </a:xfrm>
            <a:prstGeom prst="roundRect">
              <a:avLst>
                <a:gd name="adj" fmla="val 689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s-ES" sz="1400" b="1" dirty="0">
                  <a:solidFill>
                    <a:schemeClr val="tx1"/>
                  </a:solidFill>
                  <a:latin typeface="Calibri" charset="0"/>
                  <a:ea typeface="Calibri" charset="0"/>
                  <a:cs typeface="Calibri" charset="0"/>
                </a:rPr>
                <a:t>Desarrollan a los empleados mejorando constantemente:</a:t>
              </a:r>
            </a:p>
            <a:p>
              <a:pPr lvl="0"/>
              <a:endParaRPr lang="es-ES" sz="1400" dirty="0">
                <a:solidFill>
                  <a:schemeClr val="tx1"/>
                </a:solidFill>
                <a:latin typeface="Calibri" charset="0"/>
                <a:ea typeface="Calibri" charset="0"/>
                <a:cs typeface="Calibri" charset="0"/>
              </a:endParaRPr>
            </a:p>
            <a:p>
              <a:pPr marL="285750" lvl="0" indent="-285750">
                <a:buFont typeface="Arial" panose="020B0604020202020204" pitchFamily="34" charset="0"/>
                <a:buChar char="•"/>
              </a:pPr>
              <a:r>
                <a:rPr lang="es-ES" sz="1400" dirty="0">
                  <a:solidFill>
                    <a:schemeClr val="tx1"/>
                  </a:solidFill>
                  <a:latin typeface="Calibri" charset="0"/>
                  <a:ea typeface="Calibri" charset="0"/>
                  <a:cs typeface="Calibri" charset="0"/>
                </a:rPr>
                <a:t>El diseño del trabajo, la capacitación, la participación y el compromiso de los empleados, y el trabajo en equipo.</a:t>
              </a:r>
              <a:endParaRPr lang="es-PE" sz="1400" dirty="0">
                <a:solidFill>
                  <a:schemeClr val="tx1"/>
                </a:solidFill>
                <a:latin typeface="Calibri" charset="0"/>
                <a:ea typeface="Calibri" charset="0"/>
                <a:cs typeface="Calibri" charset="0"/>
              </a:endParaRPr>
            </a:p>
          </p:txBody>
        </p:sp>
        <p:sp>
          <p:nvSpPr>
            <p:cNvPr id="12" name="Rectángulo redondeado 11"/>
            <p:cNvSpPr/>
            <p:nvPr/>
          </p:nvSpPr>
          <p:spPr>
            <a:xfrm>
              <a:off x="5364162" y="2157984"/>
              <a:ext cx="2358834" cy="1234440"/>
            </a:xfrm>
            <a:prstGeom prst="roundRect">
              <a:avLst>
                <a:gd name="adj" fmla="val 808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s-ES" sz="1400" b="1" dirty="0">
                  <a:solidFill>
                    <a:schemeClr val="tx1"/>
                  </a:solidFill>
                  <a:latin typeface="Calibri" charset="0"/>
                  <a:ea typeface="Calibri" charset="0"/>
                  <a:cs typeface="Calibri" charset="0"/>
                </a:rPr>
                <a:t>Hacen que los trabajos sean más desafiantes llevando la responsabilidad al nivel más bajo:</a:t>
              </a:r>
            </a:p>
            <a:p>
              <a:pPr lvl="0"/>
              <a:endParaRPr lang="es-ES" sz="1400" b="1" dirty="0">
                <a:solidFill>
                  <a:schemeClr val="tx1"/>
                </a:solidFill>
                <a:latin typeface="Calibri" charset="0"/>
                <a:ea typeface="Calibri" charset="0"/>
                <a:cs typeface="Calibri" charset="0"/>
              </a:endParaRPr>
            </a:p>
            <a:p>
              <a:pPr lvl="0"/>
              <a:r>
                <a:rPr lang="es-ES" sz="1400" dirty="0">
                  <a:solidFill>
                    <a:schemeClr val="tx1"/>
                  </a:solidFill>
                </a:rPr>
                <a:t>Se promueve una cultura de mejora continua donde todos los miembros del equipo tienen la responsabilidad de identificar y resolver problemas. </a:t>
              </a:r>
              <a:endParaRPr lang="es-PE" sz="1400" b="1" dirty="0">
                <a:solidFill>
                  <a:schemeClr val="tx1"/>
                </a:solidFill>
                <a:latin typeface="Calibri" charset="0"/>
                <a:ea typeface="Calibri" charset="0"/>
                <a:cs typeface="Calibri" charset="0"/>
              </a:endParaRPr>
            </a:p>
          </p:txBody>
        </p:sp>
      </p:grpSp>
    </p:spTree>
    <p:extLst>
      <p:ext uri="{BB962C8B-B14F-4D97-AF65-F5344CB8AC3E}">
        <p14:creationId xmlns:p14="http://schemas.microsoft.com/office/powerpoint/2010/main" val="11006181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3" y="3169972"/>
            <a:ext cx="4679505" cy="387798"/>
          </a:xfrm>
          <a:prstGeom prst="rect">
            <a:avLst/>
          </a:prstGeom>
          <a:noFill/>
        </p:spPr>
        <p:txBody>
          <a:bodyPr wrap="square" lIns="0" tIns="0" rIns="0" bIns="0" rtlCol="0">
            <a:spAutoFit/>
          </a:bodyPr>
          <a:lstStyle/>
          <a:p>
            <a:pPr>
              <a:lnSpc>
                <a:spcPct val="90000"/>
              </a:lnSpc>
              <a:spcBef>
                <a:spcPts val="1000"/>
              </a:spcBef>
              <a:defRPr/>
            </a:pPr>
            <a:r>
              <a:rPr lang="es-PE" sz="2800" b="1" dirty="0">
                <a:solidFill>
                  <a:schemeClr val="bg1"/>
                </a:solidFill>
                <a:latin typeface="Graphik Bold" charset="0"/>
                <a:ea typeface="Graphik Bold" charset="0"/>
                <a:cs typeface="Graphik Bold" charset="0"/>
              </a:rPr>
              <a:t>OPERACIONES LEAN</a:t>
            </a: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3" y="2869612"/>
            <a:ext cx="195423" cy="201256"/>
          </a:xfrm>
          <a:prstGeom prst="rect">
            <a:avLst/>
          </a:prstGeom>
        </p:spPr>
      </p:pic>
    </p:spTree>
    <p:extLst>
      <p:ext uri="{BB962C8B-B14F-4D97-AF65-F5344CB8AC3E}">
        <p14:creationId xmlns:p14="http://schemas.microsoft.com/office/powerpoint/2010/main" val="7196984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3" y="3169972"/>
            <a:ext cx="5993558" cy="387798"/>
          </a:xfrm>
          <a:prstGeom prst="rect">
            <a:avLst/>
          </a:prstGeom>
          <a:noFill/>
        </p:spPr>
        <p:txBody>
          <a:bodyPr wrap="square" lIns="0" tIns="0" rIns="0" bIns="0" rtlCol="0">
            <a:spAutoFit/>
          </a:bodyPr>
          <a:lstStyle/>
          <a:p>
            <a:pPr>
              <a:lnSpc>
                <a:spcPct val="90000"/>
              </a:lnSpc>
              <a:spcBef>
                <a:spcPts val="1000"/>
              </a:spcBef>
              <a:defRPr/>
            </a:pPr>
            <a:r>
              <a:rPr lang="es-MX" sz="2800" b="1" dirty="0">
                <a:solidFill>
                  <a:schemeClr val="bg1"/>
                </a:solidFill>
                <a:latin typeface="Graphik Bold" charset="0"/>
                <a:ea typeface="Graphik Bold" charset="0"/>
                <a:cs typeface="Graphik Bold" charset="0"/>
              </a:rPr>
              <a:t>¿QUÉ ES LEAN?</a:t>
            </a: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3" y="2869612"/>
            <a:ext cx="195423" cy="201256"/>
          </a:xfrm>
          <a:prstGeom prst="rect">
            <a:avLst/>
          </a:prstGeom>
        </p:spPr>
      </p:pic>
    </p:spTree>
    <p:extLst>
      <p:ext uri="{BB962C8B-B14F-4D97-AF65-F5344CB8AC3E}">
        <p14:creationId xmlns:p14="http://schemas.microsoft.com/office/powerpoint/2010/main" val="90495556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6769" y="916344"/>
            <a:ext cx="3885844" cy="4062651"/>
          </a:xfrm>
          <a:prstGeom prst="rect">
            <a:avLst/>
          </a:prstGeom>
        </p:spPr>
        <p:txBody>
          <a:bodyPr vert="horz" wrap="square" lIns="0" tIns="0" rIns="0" bIns="0" rtlCol="0">
            <a:spAutoFit/>
          </a:bodyPr>
          <a:lstStyle/>
          <a:p>
            <a:pPr>
              <a:spcAft>
                <a:spcPts val="600"/>
              </a:spcAft>
            </a:pPr>
            <a:r>
              <a:rPr lang="es-PE" sz="1600" b="1" dirty="0">
                <a:latin typeface="Calibri" charset="0"/>
                <a:ea typeface="Calibri" charset="0"/>
                <a:cs typeface="Calibri" charset="0"/>
              </a:rPr>
              <a:t>OPERACIONES LEAN</a:t>
            </a:r>
          </a:p>
          <a:p>
            <a:pPr>
              <a:spcAft>
                <a:spcPts val="600"/>
              </a:spcAft>
            </a:pPr>
            <a:endParaRPr lang="es-PE" sz="1400" b="1" dirty="0">
              <a:latin typeface="Calibri" charset="0"/>
              <a:ea typeface="Calibri" charset="0"/>
              <a:cs typeface="Calibri" charset="0"/>
            </a:endParaRPr>
          </a:p>
          <a:p>
            <a:pPr marL="7938" indent="-7938" algn="ctr"/>
            <a:r>
              <a:rPr lang="es-PE" b="1" dirty="0">
                <a:solidFill>
                  <a:srgbClr val="714FA0"/>
                </a:solidFill>
                <a:latin typeface="Calibri" charset="0"/>
                <a:ea typeface="Calibri" charset="0"/>
                <a:cs typeface="Calibri" charset="0"/>
              </a:rPr>
              <a:t>La producción esbelta inicia con un enfoque en el cliente</a:t>
            </a:r>
          </a:p>
          <a:p>
            <a:pPr marL="180975" indent="-180975">
              <a:buFont typeface="Arial" charset="0"/>
              <a:buChar char="•"/>
            </a:pPr>
            <a:endParaRPr lang="es-ES" sz="1400" u="sng" dirty="0">
              <a:solidFill>
                <a:schemeClr val="tx2">
                  <a:lumMod val="50000"/>
                </a:schemeClr>
              </a:solidFill>
              <a:latin typeface="Calibri" charset="0"/>
              <a:ea typeface="Calibri" charset="0"/>
              <a:cs typeface="Calibri" charset="0"/>
            </a:endParaRPr>
          </a:p>
          <a:p>
            <a:pPr marL="180975" indent="-180975" algn="just">
              <a:buFont typeface="Arial" charset="0"/>
              <a:buChar char="•"/>
            </a:pPr>
            <a:r>
              <a:rPr lang="es-ES" sz="1600" u="sng" dirty="0">
                <a:latin typeface="Calibri" charset="0"/>
                <a:ea typeface="Calibri" charset="0"/>
                <a:cs typeface="Calibri" charset="0"/>
              </a:rPr>
              <a:t>Entender</a:t>
            </a:r>
            <a:r>
              <a:rPr lang="es-ES" sz="1600" dirty="0">
                <a:latin typeface="Calibri" charset="0"/>
                <a:ea typeface="Calibri" charset="0"/>
                <a:cs typeface="Calibri" charset="0"/>
              </a:rPr>
              <a:t> lo que el </a:t>
            </a:r>
            <a:r>
              <a:rPr lang="es-ES" sz="1600" u="sng" dirty="0">
                <a:latin typeface="Calibri" charset="0"/>
                <a:ea typeface="Calibri" charset="0"/>
                <a:cs typeface="Calibri" charset="0"/>
              </a:rPr>
              <a:t>cliente quiere </a:t>
            </a:r>
            <a:r>
              <a:rPr lang="es-ES" sz="1600" dirty="0">
                <a:latin typeface="Calibri" charset="0"/>
                <a:ea typeface="Calibri" charset="0"/>
                <a:cs typeface="Calibri" charset="0"/>
              </a:rPr>
              <a:t>y garantizar que lo </a:t>
            </a:r>
            <a:r>
              <a:rPr lang="es-ES" sz="1600" u="sng" dirty="0">
                <a:latin typeface="Calibri" charset="0"/>
                <a:ea typeface="Calibri" charset="0"/>
                <a:cs typeface="Calibri" charset="0"/>
              </a:rPr>
              <a:t>reciba</a:t>
            </a:r>
            <a:r>
              <a:rPr lang="es-ES" sz="1600" dirty="0">
                <a:latin typeface="Calibri" charset="0"/>
                <a:ea typeface="Calibri" charset="0"/>
                <a:cs typeface="Calibri" charset="0"/>
              </a:rPr>
              <a:t>, y asegurar su </a:t>
            </a:r>
            <a:r>
              <a:rPr lang="es-ES" sz="1600" u="sng" dirty="0">
                <a:latin typeface="Calibri" charset="0"/>
                <a:ea typeface="Calibri" charset="0"/>
                <a:cs typeface="Calibri" charset="0"/>
              </a:rPr>
              <a:t>retroalimentación</a:t>
            </a:r>
            <a:r>
              <a:rPr lang="es-ES" sz="1600" dirty="0">
                <a:latin typeface="Calibri" charset="0"/>
                <a:ea typeface="Calibri" charset="0"/>
                <a:cs typeface="Calibri" charset="0"/>
              </a:rPr>
              <a:t>, son los puntos de partida de la producción esbelta.</a:t>
            </a:r>
          </a:p>
          <a:p>
            <a:pPr marL="180975" indent="-180975" algn="just">
              <a:buFont typeface="Arial" charset="0"/>
              <a:buChar char="•"/>
            </a:pPr>
            <a:endParaRPr lang="es-ES" sz="1600" dirty="0">
              <a:latin typeface="Calibri" charset="0"/>
              <a:ea typeface="Calibri" charset="0"/>
              <a:cs typeface="Calibri" charset="0"/>
            </a:endParaRPr>
          </a:p>
          <a:p>
            <a:pPr marL="180975" indent="-180975" algn="just">
              <a:buFont typeface="Arial" charset="0"/>
              <a:buChar char="•"/>
            </a:pPr>
            <a:r>
              <a:rPr lang="es-ES" sz="1600" dirty="0">
                <a:latin typeface="Calibri" charset="0"/>
                <a:ea typeface="Calibri" charset="0"/>
                <a:cs typeface="Calibri" charset="0"/>
              </a:rPr>
              <a:t>Las operaciones esbeltas significan </a:t>
            </a:r>
            <a:r>
              <a:rPr lang="es-ES" sz="1600" u="sng" dirty="0">
                <a:latin typeface="Calibri" charset="0"/>
                <a:ea typeface="Calibri" charset="0"/>
                <a:cs typeface="Calibri" charset="0"/>
              </a:rPr>
              <a:t>identificar el valor que es importante para el cliente </a:t>
            </a:r>
            <a:r>
              <a:rPr lang="es-ES" sz="1600" dirty="0">
                <a:latin typeface="Calibri" charset="0"/>
                <a:ea typeface="Calibri" charset="0"/>
                <a:cs typeface="Calibri" charset="0"/>
              </a:rPr>
              <a:t>mediante el análisis de todas las actividades requeridas para elaborar el producto y después optimizar todo el proceso desde el punto de vista del cliente.</a:t>
            </a:r>
            <a:endParaRPr lang="es-PE" sz="1600" dirty="0">
              <a:latin typeface="Calibri" charset="0"/>
              <a:ea typeface="Calibri" charset="0"/>
              <a:cs typeface="Calibri" charset="0"/>
            </a:endParaRPr>
          </a:p>
        </p:txBody>
      </p:sp>
      <p:pic>
        <p:nvPicPr>
          <p:cNvPr id="4" name="Imagen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51388" y="921957"/>
            <a:ext cx="3924300" cy="4312031"/>
          </a:xfrm>
          <a:prstGeom prst="rect">
            <a:avLst/>
          </a:prstGeom>
        </p:spPr>
      </p:pic>
      <p:sp>
        <p:nvSpPr>
          <p:cNvPr id="5"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OPERACIONES LEAN</a:t>
            </a:r>
          </a:p>
        </p:txBody>
      </p:sp>
    </p:spTree>
    <p:extLst>
      <p:ext uri="{BB962C8B-B14F-4D97-AF65-F5344CB8AC3E}">
        <p14:creationId xmlns:p14="http://schemas.microsoft.com/office/powerpoint/2010/main" val="110305562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8713" y="918129"/>
            <a:ext cx="3730531" cy="3277820"/>
          </a:xfrm>
          <a:prstGeom prst="rect">
            <a:avLst/>
          </a:prstGeom>
        </p:spPr>
        <p:txBody>
          <a:bodyPr vert="horz" wrap="square" lIns="0" tIns="0" rIns="0" bIns="0" rtlCol="0" anchor="t">
            <a:spAutoFit/>
          </a:bodyPr>
          <a:lstStyle/>
          <a:p>
            <a:pPr>
              <a:spcAft>
                <a:spcPts val="600"/>
              </a:spcAft>
            </a:pPr>
            <a:r>
              <a:rPr lang="es-PE" sz="1600" b="1" dirty="0">
                <a:latin typeface="Calibri" charset="0"/>
                <a:ea typeface="Calibri" charset="0"/>
                <a:cs typeface="Calibri" charset="0"/>
              </a:rPr>
              <a:t>OPERACIONES LEAN EN LOS SERVICIOS</a:t>
            </a:r>
          </a:p>
          <a:p>
            <a:pPr algn="just"/>
            <a:r>
              <a:rPr lang="es-ES" sz="1600" dirty="0">
                <a:latin typeface="Calibri" charset="0"/>
                <a:ea typeface="Calibri" charset="0"/>
                <a:cs typeface="Calibri" charset="0"/>
              </a:rPr>
              <a:t>Las características de las operaciones esbeltas se aplican a los servicios igual que se hace en otros sectores. </a:t>
            </a:r>
          </a:p>
          <a:p>
            <a:pPr algn="just"/>
            <a:endParaRPr lang="es-ES" sz="1600" dirty="0">
              <a:latin typeface="Calibri" charset="0"/>
              <a:ea typeface="Calibri" charset="0"/>
              <a:cs typeface="Calibri" charset="0"/>
            </a:endParaRPr>
          </a:p>
          <a:p>
            <a:pPr marL="285750" indent="-285750" algn="just">
              <a:buFont typeface="Arial" panose="020B0604020202020204" pitchFamily="34" charset="0"/>
              <a:buChar char="•"/>
            </a:pPr>
            <a:r>
              <a:rPr lang="es-ES" sz="1600" b="1" dirty="0">
                <a:solidFill>
                  <a:srgbClr val="7030A0"/>
                </a:solidFill>
                <a:latin typeface="Calibri" charset="0"/>
                <a:ea typeface="Calibri" charset="0"/>
                <a:cs typeface="Calibri" charset="0"/>
              </a:rPr>
              <a:t>PROVEEDORES: </a:t>
            </a:r>
            <a:r>
              <a:rPr lang="es-ES" sz="1600" dirty="0">
                <a:latin typeface="Calibri" charset="0"/>
                <a:ea typeface="Calibri" charset="0"/>
                <a:cs typeface="Calibri" charset="0"/>
              </a:rPr>
              <a:t>Casi todos los restaurantes negocian con sus proveedores con base en un sistema JIT. Los que no lo hacen suelen fracasar. El desperdicio es demasiado evidente, la comida se echa a perder y los clientes se quejan o se enferman.</a:t>
            </a:r>
          </a:p>
          <a:p>
            <a:pPr algn="just"/>
            <a:endParaRPr lang="es-ES" sz="1600" dirty="0">
              <a:latin typeface="Calibri" charset="0"/>
              <a:ea typeface="Calibri" charset="0"/>
              <a:cs typeface="Calibri" charset="0"/>
            </a:endParaRPr>
          </a:p>
        </p:txBody>
      </p:sp>
      <p:pic>
        <p:nvPicPr>
          <p:cNvPr id="8" name="Imagen 7"/>
          <p:cNvPicPr>
            <a:picLocks noChangeAspect="1"/>
          </p:cNvPicPr>
          <p:nvPr/>
        </p:nvPicPr>
        <p:blipFill rotWithShape="1">
          <a:blip r:embed="rId3" cstate="print">
            <a:extLst>
              <a:ext uri="{28A0092B-C50C-407E-A947-70E740481C1C}">
                <a14:useLocalDpi xmlns:a14="http://schemas.microsoft.com/office/drawing/2010/main" val="0"/>
              </a:ext>
            </a:extLst>
          </a:blip>
          <a:srcRect t="5249"/>
          <a:stretch/>
        </p:blipFill>
        <p:spPr>
          <a:xfrm>
            <a:off x="4760532" y="912813"/>
            <a:ext cx="3915155" cy="2124075"/>
          </a:xfrm>
          <a:prstGeom prst="rect">
            <a:avLst/>
          </a:prstGeom>
        </p:spPr>
      </p:pic>
      <p:pic>
        <p:nvPicPr>
          <p:cNvPr id="10" name="Imagen 9"/>
          <p:cNvPicPr>
            <a:picLocks noChangeAspect="1"/>
          </p:cNvPicPr>
          <p:nvPr/>
        </p:nvPicPr>
        <p:blipFill rotWithShape="1">
          <a:blip r:embed="rId4" cstate="print">
            <a:extLst>
              <a:ext uri="{28A0092B-C50C-407E-A947-70E740481C1C}">
                <a14:useLocalDpi xmlns:a14="http://schemas.microsoft.com/office/drawing/2010/main" val="0"/>
              </a:ext>
            </a:extLst>
          </a:blip>
          <a:srcRect t="10451" b="10011"/>
          <a:stretch/>
        </p:blipFill>
        <p:spPr>
          <a:xfrm>
            <a:off x="4751388" y="3149645"/>
            <a:ext cx="3924299" cy="2081924"/>
          </a:xfrm>
          <a:prstGeom prst="rect">
            <a:avLst/>
          </a:prstGeom>
        </p:spPr>
      </p:pic>
      <p:sp>
        <p:nvSpPr>
          <p:cNvPr id="6"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OPERACIONES LEAN</a:t>
            </a:r>
          </a:p>
        </p:txBody>
      </p:sp>
    </p:spTree>
    <p:extLst>
      <p:ext uri="{BB962C8B-B14F-4D97-AF65-F5344CB8AC3E}">
        <p14:creationId xmlns:p14="http://schemas.microsoft.com/office/powerpoint/2010/main" val="197709889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17892" y="1536477"/>
            <a:ext cx="3730531" cy="3000821"/>
          </a:xfrm>
          <a:prstGeom prst="rect">
            <a:avLst/>
          </a:prstGeom>
        </p:spPr>
        <p:txBody>
          <a:bodyPr vert="horz" wrap="square" lIns="0" tIns="0" rIns="0" bIns="0" rtlCol="0" anchor="t">
            <a:spAutoFit/>
          </a:bodyPr>
          <a:lstStyle/>
          <a:p>
            <a:pPr>
              <a:spcAft>
                <a:spcPts val="600"/>
              </a:spcAft>
            </a:pPr>
            <a:r>
              <a:rPr lang="es-PE" sz="1600" b="1" dirty="0">
                <a:latin typeface="Calibri" charset="0"/>
                <a:ea typeface="Calibri" charset="0"/>
                <a:cs typeface="Calibri" charset="0"/>
              </a:rPr>
              <a:t>JUST IN TIME (JIT)</a:t>
            </a:r>
          </a:p>
          <a:p>
            <a:pPr algn="just">
              <a:spcAft>
                <a:spcPts val="600"/>
              </a:spcAft>
            </a:pPr>
            <a:r>
              <a:rPr lang="es-ES" sz="1600" dirty="0">
                <a:latin typeface="Calibri" panose="020F0502020204030204" pitchFamily="34" charset="0"/>
                <a:cs typeface="Calibri" panose="020F0502020204030204" pitchFamily="34" charset="0"/>
              </a:rPr>
              <a:t>Es una filosofía de producción que forma parte fundamental del Lean </a:t>
            </a:r>
            <a:r>
              <a:rPr lang="es-ES" sz="1600" dirty="0" err="1">
                <a:latin typeface="Calibri" panose="020F0502020204030204" pitchFamily="34" charset="0"/>
                <a:cs typeface="Calibri" panose="020F0502020204030204" pitchFamily="34" charset="0"/>
              </a:rPr>
              <a:t>Manufacturing</a:t>
            </a:r>
            <a:r>
              <a:rPr lang="es-ES" sz="1600" dirty="0">
                <a:latin typeface="Calibri" panose="020F0502020204030204" pitchFamily="34" charset="0"/>
                <a:cs typeface="Calibri" panose="020F0502020204030204" pitchFamily="34" charset="0"/>
              </a:rPr>
              <a:t> y consiste en lo siguiente:</a:t>
            </a:r>
          </a:p>
          <a:p>
            <a:pPr marL="285750" indent="-285750" algn="just">
              <a:spcAft>
                <a:spcPts val="600"/>
              </a:spcAft>
              <a:buFont typeface="Arial" panose="020B0604020202020204" pitchFamily="34" charset="0"/>
              <a:buChar char="•"/>
            </a:pPr>
            <a:r>
              <a:rPr lang="es-ES" sz="1600" dirty="0">
                <a:latin typeface="Calibri" panose="020F0502020204030204" pitchFamily="34" charset="0"/>
                <a:cs typeface="Calibri" panose="020F0502020204030204" pitchFamily="34" charset="0"/>
              </a:rPr>
              <a:t>Reducción de desperdicio</a:t>
            </a:r>
          </a:p>
          <a:p>
            <a:pPr marL="285750" indent="-285750" algn="just">
              <a:spcAft>
                <a:spcPts val="600"/>
              </a:spcAft>
              <a:buFont typeface="Arial" panose="020B0604020202020204" pitchFamily="34" charset="0"/>
              <a:buChar char="•"/>
            </a:pPr>
            <a:r>
              <a:rPr lang="es-ES" sz="1600" dirty="0">
                <a:latin typeface="Calibri" panose="020F0502020204030204" pitchFamily="34" charset="0"/>
                <a:cs typeface="Calibri" panose="020F0502020204030204" pitchFamily="34" charset="0"/>
              </a:rPr>
              <a:t>Producción sincronizada con la demanda</a:t>
            </a:r>
          </a:p>
          <a:p>
            <a:pPr marL="285750" indent="-285750" algn="just">
              <a:spcAft>
                <a:spcPts val="600"/>
              </a:spcAft>
              <a:buFont typeface="Arial" panose="020B0604020202020204" pitchFamily="34" charset="0"/>
              <a:buChar char="•"/>
            </a:pPr>
            <a:r>
              <a:rPr lang="es-ES" sz="1600" dirty="0">
                <a:latin typeface="Calibri" panose="020F0502020204030204" pitchFamily="34" charset="0"/>
                <a:cs typeface="Calibri" panose="020F0502020204030204" pitchFamily="34" charset="0"/>
              </a:rPr>
              <a:t>Entrega justo a tiempo</a:t>
            </a:r>
          </a:p>
          <a:p>
            <a:pPr marL="285750" indent="-285750" algn="just">
              <a:spcAft>
                <a:spcPts val="600"/>
              </a:spcAft>
              <a:buFont typeface="Arial" panose="020B0604020202020204" pitchFamily="34" charset="0"/>
              <a:buChar char="•"/>
            </a:pPr>
            <a:r>
              <a:rPr lang="es-ES" sz="1600" dirty="0">
                <a:latin typeface="Calibri" panose="020F0502020204030204" pitchFamily="34" charset="0"/>
                <a:cs typeface="Calibri" panose="020F0502020204030204" pitchFamily="34" charset="0"/>
              </a:rPr>
              <a:t>Sistema </a:t>
            </a:r>
            <a:r>
              <a:rPr lang="es-ES" sz="1600" dirty="0" err="1">
                <a:latin typeface="Calibri" panose="020F0502020204030204" pitchFamily="34" charset="0"/>
                <a:cs typeface="Calibri" panose="020F0502020204030204" pitchFamily="34" charset="0"/>
              </a:rPr>
              <a:t>Pull</a:t>
            </a:r>
            <a:endParaRPr lang="es-ES" sz="1600" dirty="0">
              <a:latin typeface="Calibri" panose="020F0502020204030204" pitchFamily="34" charset="0"/>
              <a:cs typeface="Calibri" panose="020F0502020204030204" pitchFamily="34" charset="0"/>
            </a:endParaRPr>
          </a:p>
          <a:p>
            <a:pPr>
              <a:spcAft>
                <a:spcPts val="600"/>
              </a:spcAft>
            </a:pPr>
            <a:endParaRPr lang="es-ES" sz="1600" b="1" dirty="0">
              <a:latin typeface="Calibri" panose="020F0502020204030204" pitchFamily="34" charset="0"/>
              <a:ea typeface="Calibri" charset="0"/>
              <a:cs typeface="Calibri" panose="020F0502020204030204" pitchFamily="34" charset="0"/>
            </a:endParaRPr>
          </a:p>
          <a:p>
            <a:pPr>
              <a:spcAft>
                <a:spcPts val="600"/>
              </a:spcAft>
            </a:pPr>
            <a:endParaRPr lang="es-PE" sz="1600" b="1" dirty="0">
              <a:latin typeface="Calibri" panose="020F0502020204030204" pitchFamily="34" charset="0"/>
              <a:ea typeface="Calibri" charset="0"/>
              <a:cs typeface="Calibri" panose="020F0502020204030204" pitchFamily="34" charset="0"/>
            </a:endParaRPr>
          </a:p>
        </p:txBody>
      </p:sp>
      <p:pic>
        <p:nvPicPr>
          <p:cNvPr id="8" name="Imagen 7"/>
          <p:cNvPicPr>
            <a:picLocks noChangeAspect="1"/>
          </p:cNvPicPr>
          <p:nvPr/>
        </p:nvPicPr>
        <p:blipFill rotWithShape="1">
          <a:blip r:embed="rId3" cstate="print">
            <a:extLst>
              <a:ext uri="{28A0092B-C50C-407E-A947-70E740481C1C}">
                <a14:useLocalDpi xmlns:a14="http://schemas.microsoft.com/office/drawing/2010/main" val="0"/>
              </a:ext>
            </a:extLst>
          </a:blip>
          <a:srcRect t="5249"/>
          <a:stretch/>
        </p:blipFill>
        <p:spPr>
          <a:xfrm>
            <a:off x="4760532" y="912813"/>
            <a:ext cx="3915155" cy="2124075"/>
          </a:xfrm>
          <a:prstGeom prst="rect">
            <a:avLst/>
          </a:prstGeom>
        </p:spPr>
      </p:pic>
      <p:pic>
        <p:nvPicPr>
          <p:cNvPr id="10" name="Imagen 9"/>
          <p:cNvPicPr>
            <a:picLocks noChangeAspect="1"/>
          </p:cNvPicPr>
          <p:nvPr/>
        </p:nvPicPr>
        <p:blipFill rotWithShape="1">
          <a:blip r:embed="rId4" cstate="print">
            <a:extLst>
              <a:ext uri="{28A0092B-C50C-407E-A947-70E740481C1C}">
                <a14:useLocalDpi xmlns:a14="http://schemas.microsoft.com/office/drawing/2010/main" val="0"/>
              </a:ext>
            </a:extLst>
          </a:blip>
          <a:srcRect t="10451" b="10011"/>
          <a:stretch/>
        </p:blipFill>
        <p:spPr>
          <a:xfrm>
            <a:off x="4751388" y="3149645"/>
            <a:ext cx="3924299" cy="2081924"/>
          </a:xfrm>
          <a:prstGeom prst="rect">
            <a:avLst/>
          </a:prstGeom>
        </p:spPr>
      </p:pic>
      <p:sp>
        <p:nvSpPr>
          <p:cNvPr id="6"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OPERACIONES LEAN</a:t>
            </a:r>
          </a:p>
        </p:txBody>
      </p:sp>
    </p:spTree>
    <p:extLst>
      <p:ext uri="{BB962C8B-B14F-4D97-AF65-F5344CB8AC3E}">
        <p14:creationId xmlns:p14="http://schemas.microsoft.com/office/powerpoint/2010/main" val="70209746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8810" y="916557"/>
            <a:ext cx="3797404" cy="3308598"/>
          </a:xfrm>
          <a:prstGeom prst="rect">
            <a:avLst/>
          </a:prstGeom>
        </p:spPr>
        <p:txBody>
          <a:bodyPr vert="horz" wrap="square" lIns="0" tIns="0" rIns="0" bIns="0" rtlCol="0">
            <a:spAutoFit/>
          </a:bodyPr>
          <a:lstStyle/>
          <a:p>
            <a:pPr>
              <a:spcAft>
                <a:spcPts val="600"/>
              </a:spcAft>
            </a:pPr>
            <a:r>
              <a:rPr lang="es-PE" sz="1400" b="1" dirty="0">
                <a:latin typeface="Calibri" charset="0"/>
                <a:ea typeface="Calibri" charset="0"/>
                <a:cs typeface="Calibri" charset="0"/>
              </a:rPr>
              <a:t>OPERACIONES LEAN EN LOS SERVICIOS</a:t>
            </a:r>
          </a:p>
          <a:p>
            <a:pPr algn="just"/>
            <a:endParaRPr lang="es-ES" sz="1400" dirty="0">
              <a:latin typeface="Calibri" charset="0"/>
              <a:ea typeface="Calibri" charset="0"/>
              <a:cs typeface="Calibri" charset="0"/>
            </a:endParaRPr>
          </a:p>
          <a:p>
            <a:pPr marL="285750" indent="-285750" algn="just">
              <a:buFont typeface="Arial" panose="020B0604020202020204" pitchFamily="34" charset="0"/>
              <a:buChar char="•"/>
            </a:pPr>
            <a:r>
              <a:rPr lang="es-ES" sz="1400" b="1" dirty="0">
                <a:solidFill>
                  <a:srgbClr val="7030A0"/>
                </a:solidFill>
                <a:latin typeface="Calibri" charset="0"/>
                <a:ea typeface="Calibri" charset="0"/>
                <a:cs typeface="Calibri" charset="0"/>
              </a:rPr>
              <a:t>DISTRIBUCIONES: </a:t>
            </a:r>
            <a:r>
              <a:rPr lang="es-ES" sz="1400" dirty="0">
                <a:latin typeface="Calibri" charset="0"/>
                <a:ea typeface="Calibri" charset="0"/>
                <a:cs typeface="Calibri" charset="0"/>
              </a:rPr>
              <a:t>Las distribuciones esbeltas de las instalaciones son necesarias en las cocinas de los restaurantes, donde la comida fría se debe servir fría y la caliente bien caliente.</a:t>
            </a:r>
            <a:r>
              <a:rPr lang="es-ES" sz="1400" b="1" dirty="0">
                <a:latin typeface="Calibri" charset="0"/>
                <a:ea typeface="Calibri" charset="0"/>
                <a:cs typeface="Calibri" charset="0"/>
              </a:rPr>
              <a:t> Por ejemplo, </a:t>
            </a:r>
            <a:r>
              <a:rPr lang="es-ES" sz="1400" dirty="0">
                <a:latin typeface="Calibri" charset="0"/>
                <a:ea typeface="Calibri" charset="0"/>
                <a:cs typeface="Calibri" charset="0"/>
              </a:rPr>
              <a:t>McDonald’s reconfiguró la distribución de su cocina con un alto costo para eliminar segundos de su proceso de producción, acelerando con ello la entrega a los clientes.</a:t>
            </a:r>
          </a:p>
          <a:p>
            <a:pPr marL="180975" indent="-180975" algn="just">
              <a:buFont typeface="Arial" charset="0"/>
              <a:buChar char="•"/>
            </a:pPr>
            <a:endParaRPr lang="es-ES" sz="1400" dirty="0">
              <a:latin typeface="Calibri" charset="0"/>
              <a:ea typeface="Calibri" charset="0"/>
              <a:cs typeface="Calibri" charset="0"/>
            </a:endParaRPr>
          </a:p>
          <a:p>
            <a:pPr algn="just">
              <a:spcAft>
                <a:spcPts val="833"/>
              </a:spcAft>
            </a:pPr>
            <a:r>
              <a:rPr lang="es-ES" sz="1400" dirty="0">
                <a:latin typeface="Calibri" charset="0"/>
                <a:ea typeface="Calibri" charset="0"/>
                <a:cs typeface="Calibri" charset="0"/>
              </a:rPr>
              <a:t>Las distribuciones también marcan una diferencia en la sala de recuperación de equipaje de las líneas aéreas, donde los clientes esperan sus maletas justo a tiempo.</a:t>
            </a:r>
            <a:endParaRPr lang="es-PE" sz="1400" dirty="0">
              <a:latin typeface="Calibri" charset="0"/>
              <a:ea typeface="Calibri" charset="0"/>
              <a:cs typeface="Calibri" charset="0"/>
            </a:endParaRPr>
          </a:p>
        </p:txBody>
      </p:sp>
      <p:pic>
        <p:nvPicPr>
          <p:cNvPr id="7" name="Imagen 6"/>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4760532" y="927273"/>
            <a:ext cx="3915155" cy="2109615"/>
          </a:xfrm>
          <a:prstGeom prst="rect">
            <a:avLst/>
          </a:prstGeom>
        </p:spPr>
      </p:pic>
      <p:pic>
        <p:nvPicPr>
          <p:cNvPr id="9" name="Imagen 8"/>
          <p:cNvPicPr>
            <a:picLocks noChangeAspect="1"/>
          </p:cNvPicPr>
          <p:nvPr/>
        </p:nvPicPr>
        <p:blipFill rotWithShape="1">
          <a:blip r:embed="rId4">
            <a:extLst>
              <a:ext uri="{28A0092B-C50C-407E-A947-70E740481C1C}">
                <a14:useLocalDpi xmlns:a14="http://schemas.microsoft.com/office/drawing/2010/main"/>
              </a:ext>
            </a:extLst>
          </a:blip>
          <a:srcRect/>
          <a:stretch/>
        </p:blipFill>
        <p:spPr>
          <a:xfrm>
            <a:off x="4760531" y="3147304"/>
            <a:ext cx="3915155" cy="2086684"/>
          </a:xfrm>
          <a:prstGeom prst="rect">
            <a:avLst/>
          </a:prstGeom>
        </p:spPr>
      </p:pic>
      <p:sp>
        <p:nvSpPr>
          <p:cNvPr id="6"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OPERACIONES LEAN</a:t>
            </a:r>
          </a:p>
        </p:txBody>
      </p:sp>
    </p:spTree>
    <p:extLst>
      <p:ext uri="{BB962C8B-B14F-4D97-AF65-F5344CB8AC3E}">
        <p14:creationId xmlns:p14="http://schemas.microsoft.com/office/powerpoint/2010/main" val="10866078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7276" y="918385"/>
            <a:ext cx="3810692" cy="2877711"/>
          </a:xfrm>
          <a:prstGeom prst="rect">
            <a:avLst/>
          </a:prstGeom>
        </p:spPr>
        <p:txBody>
          <a:bodyPr vert="horz" wrap="square" lIns="0" tIns="0" rIns="0" bIns="0" rtlCol="0">
            <a:spAutoFit/>
          </a:bodyPr>
          <a:lstStyle/>
          <a:p>
            <a:pPr>
              <a:spcAft>
                <a:spcPts val="600"/>
              </a:spcAft>
            </a:pPr>
            <a:r>
              <a:rPr lang="es-PE" sz="1400" b="1" dirty="0">
                <a:latin typeface="Calibri" charset="0"/>
                <a:ea typeface="Calibri" charset="0"/>
                <a:cs typeface="Calibri" charset="0"/>
              </a:rPr>
              <a:t>OPERACIONES LEAN EN LOS SERVICIOS</a:t>
            </a:r>
          </a:p>
          <a:p>
            <a:endParaRPr lang="es-ES" sz="1400" dirty="0">
              <a:latin typeface="Calibri" charset="0"/>
              <a:ea typeface="Calibri" charset="0"/>
              <a:cs typeface="Calibri" charset="0"/>
            </a:endParaRPr>
          </a:p>
          <a:p>
            <a:pPr marL="180975" indent="-180975" algn="just">
              <a:buFont typeface="Arial" charset="0"/>
              <a:buChar char="•"/>
            </a:pPr>
            <a:r>
              <a:rPr lang="es-ES" sz="1400" b="1" dirty="0">
                <a:solidFill>
                  <a:srgbClr val="67529F"/>
                </a:solidFill>
                <a:latin typeface="Calibri" charset="0"/>
                <a:ea typeface="Calibri" charset="0"/>
                <a:cs typeface="Calibri" charset="0"/>
              </a:rPr>
              <a:t>INVENTARIO</a:t>
            </a:r>
            <a:r>
              <a:rPr lang="es-ES" sz="1400" dirty="0">
                <a:solidFill>
                  <a:srgbClr val="67529F"/>
                </a:solidFill>
                <a:latin typeface="Calibri" charset="0"/>
                <a:ea typeface="Calibri" charset="0"/>
                <a:cs typeface="Calibri" charset="0"/>
              </a:rPr>
              <a:t> </a:t>
            </a:r>
            <a:r>
              <a:rPr lang="es-ES" sz="1400" dirty="0">
                <a:latin typeface="Calibri" charset="0"/>
                <a:ea typeface="Calibri" charset="0"/>
                <a:cs typeface="Calibri" charset="0"/>
              </a:rPr>
              <a:t>Los corredores de bolsa bajan diariamente el inventario a cerca de cero. La mayor parte de las órdenes para comprar o vender ocurren justo a tiempo porque una compra o venta no realizada no es aceptable para la mayoría de los clientes. Un corredor de bolsa podría estar en serios problemas si deja en inventario una transacción sin realizar. De manera similar, McDonald’s mantiene un inventario de bienes terminados de sólo 10 minutos, después lo tira a la basura.</a:t>
            </a:r>
            <a:endParaRPr lang="es-PE" sz="1400" dirty="0">
              <a:latin typeface="Calibri" charset="0"/>
              <a:ea typeface="Calibri" charset="0"/>
              <a:cs typeface="Calibri" charset="0"/>
            </a:endParaRPr>
          </a:p>
        </p:txBody>
      </p:sp>
      <p:pic>
        <p:nvPicPr>
          <p:cNvPr id="4" name="Imagen 3"/>
          <p:cNvPicPr>
            <a:picLocks noChangeAspect="1"/>
          </p:cNvPicPr>
          <p:nvPr/>
        </p:nvPicPr>
        <p:blipFill rotWithShape="1">
          <a:blip r:embed="rId3">
            <a:extLst>
              <a:ext uri="{28A0092B-C50C-407E-A947-70E740481C1C}">
                <a14:useLocalDpi xmlns:a14="http://schemas.microsoft.com/office/drawing/2010/main"/>
              </a:ext>
            </a:extLst>
          </a:blip>
          <a:srcRect l="1312" t="3804" r="12995" b="6760"/>
          <a:stretch/>
        </p:blipFill>
        <p:spPr>
          <a:xfrm>
            <a:off x="4760532" y="912813"/>
            <a:ext cx="3915156" cy="4321174"/>
          </a:xfrm>
          <a:prstGeom prst="rect">
            <a:avLst/>
          </a:prstGeom>
        </p:spPr>
      </p:pic>
      <p:sp>
        <p:nvSpPr>
          <p:cNvPr id="5"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OPERACIONES LEAN</a:t>
            </a:r>
          </a:p>
        </p:txBody>
      </p:sp>
    </p:spTree>
    <p:extLst>
      <p:ext uri="{BB962C8B-B14F-4D97-AF65-F5344CB8AC3E}">
        <p14:creationId xmlns:p14="http://schemas.microsoft.com/office/powerpoint/2010/main" val="64661420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5897" y="919639"/>
            <a:ext cx="3879572" cy="3739485"/>
          </a:xfrm>
          <a:prstGeom prst="rect">
            <a:avLst/>
          </a:prstGeom>
        </p:spPr>
        <p:txBody>
          <a:bodyPr vert="horz" wrap="square" lIns="0" tIns="0" rIns="0" bIns="0" rtlCol="0">
            <a:spAutoFit/>
          </a:bodyPr>
          <a:lstStyle/>
          <a:p>
            <a:pPr>
              <a:spcAft>
                <a:spcPts val="600"/>
              </a:spcAft>
            </a:pPr>
            <a:r>
              <a:rPr lang="es-PE" sz="1400" b="1" dirty="0">
                <a:latin typeface="Calibri" charset="0"/>
                <a:ea typeface="Calibri" charset="0"/>
                <a:cs typeface="Calibri" charset="0"/>
              </a:rPr>
              <a:t>OPERACIONES LEAN EN LOS SERVICIOS</a:t>
            </a:r>
          </a:p>
          <a:p>
            <a:pPr algn="just"/>
            <a:endParaRPr lang="es-ES" sz="1400" dirty="0">
              <a:latin typeface="Calibri" charset="0"/>
              <a:ea typeface="Calibri" charset="0"/>
              <a:cs typeface="Calibri" charset="0"/>
            </a:endParaRPr>
          </a:p>
          <a:p>
            <a:pPr marL="285750" indent="-285750" algn="just">
              <a:buFont typeface="Arial" panose="020B0604020202020204" pitchFamily="34" charset="0"/>
              <a:buChar char="•"/>
            </a:pPr>
            <a:r>
              <a:rPr lang="es-ES" sz="1400" b="1" dirty="0">
                <a:solidFill>
                  <a:srgbClr val="7030A0"/>
                </a:solidFill>
                <a:latin typeface="Calibri" charset="0"/>
                <a:ea typeface="Calibri" charset="0"/>
                <a:cs typeface="Calibri" charset="0"/>
              </a:rPr>
              <a:t>PROGRAMACIÓN</a:t>
            </a:r>
            <a:r>
              <a:rPr lang="es-ES" sz="1400" dirty="0">
                <a:latin typeface="Calibri" charset="0"/>
                <a:ea typeface="Calibri" charset="0"/>
                <a:cs typeface="Calibri" charset="0"/>
              </a:rPr>
              <a:t> En los mostradores de boletos de las líneas aéreas, el enfoque del sistema es en la demanda de los clientes, pero en lugar de satisfacerla con el inventario de un producto tangible, debe satisfacerse con personal. Mediante una programación elaborada, el personal de mostrador de las líneas aéreas se presenta a trabajar justo a tiempo para cubrir los picos de la demanda de los clientes.</a:t>
            </a:r>
            <a:br>
              <a:rPr lang="es-ES" sz="1400" dirty="0">
                <a:latin typeface="Calibri" charset="0"/>
                <a:ea typeface="Calibri" charset="0"/>
                <a:cs typeface="Calibri" charset="0"/>
              </a:rPr>
            </a:br>
            <a:br>
              <a:rPr lang="es-ES" sz="1400" dirty="0">
                <a:latin typeface="Calibri" charset="0"/>
                <a:ea typeface="Calibri" charset="0"/>
                <a:cs typeface="Calibri" charset="0"/>
              </a:rPr>
            </a:br>
            <a:r>
              <a:rPr lang="es-ES" sz="1400" dirty="0">
                <a:latin typeface="Calibri" charset="0"/>
                <a:ea typeface="Calibri" charset="0"/>
                <a:cs typeface="Calibri" charset="0"/>
              </a:rPr>
              <a:t>En otras palabras, se programa al personal en lugar de a las “cosas” del inventario. En un salón de belleza el enfoque es ligeramente distinto: </a:t>
            </a:r>
            <a:br>
              <a:rPr lang="es-ES" sz="1400" dirty="0">
                <a:latin typeface="Calibri" charset="0"/>
                <a:ea typeface="Calibri" charset="0"/>
                <a:cs typeface="Calibri" charset="0"/>
              </a:rPr>
            </a:br>
            <a:r>
              <a:rPr lang="es-ES" sz="1400" dirty="0">
                <a:latin typeface="Calibri" charset="0"/>
                <a:ea typeface="Calibri" charset="0"/>
                <a:cs typeface="Calibri" charset="0"/>
              </a:rPr>
              <a:t>se programa al cliente para asegurar un </a:t>
            </a:r>
            <a:br>
              <a:rPr lang="es-ES" sz="1400" dirty="0">
                <a:latin typeface="Calibri" charset="0"/>
                <a:ea typeface="Calibri" charset="0"/>
                <a:cs typeface="Calibri" charset="0"/>
              </a:rPr>
            </a:br>
            <a:r>
              <a:rPr lang="es-ES" sz="1400" dirty="0">
                <a:latin typeface="Calibri" charset="0"/>
                <a:ea typeface="Calibri" charset="0"/>
                <a:cs typeface="Calibri" charset="0"/>
              </a:rPr>
              <a:t>servicio rápido. </a:t>
            </a:r>
            <a:endParaRPr lang="es-PE" sz="1400" dirty="0">
              <a:latin typeface="Calibri" charset="0"/>
              <a:ea typeface="Calibri" charset="0"/>
              <a:cs typeface="Calibri" charset="0"/>
            </a:endParaRPr>
          </a:p>
        </p:txBody>
      </p:sp>
      <p:pic>
        <p:nvPicPr>
          <p:cNvPr id="5" name="Imagen 4"/>
          <p:cNvPicPr>
            <a:picLocks noChangeAspect="1"/>
          </p:cNvPicPr>
          <p:nvPr/>
        </p:nvPicPr>
        <p:blipFill rotWithShape="1">
          <a:blip r:embed="rId3">
            <a:extLst>
              <a:ext uri="{28A0092B-C50C-407E-A947-70E740481C1C}">
                <a14:useLocalDpi xmlns:a14="http://schemas.microsoft.com/office/drawing/2010/main"/>
              </a:ext>
            </a:extLst>
          </a:blip>
          <a:srcRect t="8908" b="1"/>
          <a:stretch/>
        </p:blipFill>
        <p:spPr>
          <a:xfrm>
            <a:off x="4760532" y="912813"/>
            <a:ext cx="3915156" cy="4321174"/>
          </a:xfrm>
          <a:prstGeom prst="rect">
            <a:avLst/>
          </a:prstGeom>
        </p:spPr>
      </p:pic>
      <p:sp>
        <p:nvSpPr>
          <p:cNvPr id="6"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OPERACIONES LEAN</a:t>
            </a:r>
          </a:p>
        </p:txBody>
      </p:sp>
    </p:spTree>
    <p:extLst>
      <p:ext uri="{BB962C8B-B14F-4D97-AF65-F5344CB8AC3E}">
        <p14:creationId xmlns:p14="http://schemas.microsoft.com/office/powerpoint/2010/main" val="167826000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5896" y="919639"/>
            <a:ext cx="8412635" cy="2462213"/>
          </a:xfrm>
          <a:prstGeom prst="rect">
            <a:avLst/>
          </a:prstGeom>
        </p:spPr>
        <p:txBody>
          <a:bodyPr vert="horz" wrap="square" lIns="0" tIns="0" rIns="0" bIns="0" rtlCol="0">
            <a:spAutoFit/>
          </a:bodyPr>
          <a:lstStyle/>
          <a:p>
            <a:pPr>
              <a:spcAft>
                <a:spcPts val="600"/>
              </a:spcAft>
            </a:pPr>
            <a:r>
              <a:rPr lang="es-PE" sz="1400" b="1" dirty="0">
                <a:latin typeface="Calibri" charset="0"/>
                <a:ea typeface="Calibri" charset="0"/>
                <a:cs typeface="Calibri" charset="0"/>
              </a:rPr>
              <a:t>JIT – EJEMPLOS ADICIONALES</a:t>
            </a:r>
          </a:p>
          <a:p>
            <a:pPr>
              <a:spcAft>
                <a:spcPts val="600"/>
              </a:spcAft>
            </a:pPr>
            <a:endParaRPr lang="es-ES" sz="1400" b="1" dirty="0">
              <a:latin typeface="Calibri" charset="0"/>
              <a:ea typeface="Calibri" charset="0"/>
              <a:cs typeface="Calibri" charset="0"/>
            </a:endParaRPr>
          </a:p>
          <a:p>
            <a:pPr algn="just">
              <a:spcAft>
                <a:spcPts val="600"/>
              </a:spcAft>
            </a:pPr>
            <a:r>
              <a:rPr lang="es-ES" sz="1400" b="1" dirty="0">
                <a:solidFill>
                  <a:srgbClr val="7030A0"/>
                </a:solidFill>
                <a:latin typeface="Calibri" charset="0"/>
                <a:ea typeface="Calibri" charset="0"/>
                <a:cs typeface="Calibri" charset="0"/>
              </a:rPr>
              <a:t>Toyota: </a:t>
            </a:r>
            <a:r>
              <a:rPr lang="es-ES" sz="1400" dirty="0">
                <a:latin typeface="Calibri" charset="0"/>
                <a:ea typeface="Calibri" charset="0"/>
                <a:cs typeface="Calibri" charset="0"/>
              </a:rPr>
              <a:t>Esta empresa es la pionera en la implementación del sistema JIT. Toyota solo adquiere materias primas para la construcción de vehículos cuando hay una línea de producción lista para empezar a trabajar. De esta forma, minimiza costos manteniendo solo la cantidad justa de inventario que requiere, pudiéndose adaptar a los cambios de la demanda en sus productos.</a:t>
            </a:r>
          </a:p>
          <a:p>
            <a:pPr algn="just">
              <a:spcAft>
                <a:spcPts val="600"/>
              </a:spcAft>
            </a:pPr>
            <a:endParaRPr lang="es-ES" sz="1400" dirty="0">
              <a:latin typeface="Calibri" charset="0"/>
              <a:ea typeface="Calibri" charset="0"/>
              <a:cs typeface="Calibri" charset="0"/>
            </a:endParaRPr>
          </a:p>
          <a:p>
            <a:pPr algn="just">
              <a:spcAft>
                <a:spcPts val="600"/>
              </a:spcAft>
            </a:pPr>
            <a:r>
              <a:rPr lang="es-ES" sz="1400" b="1" dirty="0">
                <a:solidFill>
                  <a:srgbClr val="7030A0"/>
                </a:solidFill>
                <a:latin typeface="Calibri" charset="0"/>
                <a:ea typeface="Calibri" charset="0"/>
                <a:cs typeface="Calibri" charset="0"/>
              </a:rPr>
              <a:t>Dell: </a:t>
            </a:r>
            <a:r>
              <a:rPr lang="es-ES" sz="1400" dirty="0">
                <a:latin typeface="Calibri" charset="0"/>
                <a:ea typeface="Calibri" charset="0"/>
                <a:cs typeface="Calibri" charset="0"/>
              </a:rPr>
              <a:t>Esta empresa de computación es otro modelo de JIT. Dell no posee un inventario propio sino que obliga a sus proveedores a mantenerlo por ellos. Los lapsos de entrega de materias primas son lo suficientemente rápidos para que Dell pueda cumplir con los pedidos en el tiempo requerido.</a:t>
            </a:r>
            <a:endParaRPr lang="es-PE" sz="1400" dirty="0">
              <a:latin typeface="Calibri" charset="0"/>
              <a:ea typeface="Calibri" charset="0"/>
              <a:cs typeface="Calibri" charset="0"/>
            </a:endParaRPr>
          </a:p>
        </p:txBody>
      </p:sp>
      <p:sp>
        <p:nvSpPr>
          <p:cNvPr id="6"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OPERACIONES LEAN</a:t>
            </a:r>
          </a:p>
        </p:txBody>
      </p:sp>
    </p:spTree>
    <p:extLst>
      <p:ext uri="{BB962C8B-B14F-4D97-AF65-F5344CB8AC3E}">
        <p14:creationId xmlns:p14="http://schemas.microsoft.com/office/powerpoint/2010/main" val="24118188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ángulo 11">
            <a:extLst>
              <a:ext uri="{FF2B5EF4-FFF2-40B4-BE49-F238E27FC236}">
                <a16:creationId xmlns:a16="http://schemas.microsoft.com/office/drawing/2014/main" id="{4C522DA3-103E-E949-8B36-8DBFDB39D903}"/>
              </a:ext>
            </a:extLst>
          </p:cNvPr>
          <p:cNvSpPr/>
          <p:nvPr/>
        </p:nvSpPr>
        <p:spPr>
          <a:xfrm>
            <a:off x="503238" y="912813"/>
            <a:ext cx="8172450" cy="4321175"/>
          </a:xfrm>
          <a:prstGeom prst="rect">
            <a:avLst/>
          </a:prstGeom>
          <a:solidFill>
            <a:srgbClr val="D1EFF4">
              <a:alpha val="4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3" name="Rectángulo 10">
            <a:extLst>
              <a:ext uri="{FF2B5EF4-FFF2-40B4-BE49-F238E27FC236}">
                <a16:creationId xmlns:a16="http://schemas.microsoft.com/office/drawing/2014/main" id="{2EC09874-6AA0-204D-BE96-49309B5E8EB7}"/>
              </a:ext>
            </a:extLst>
          </p:cNvPr>
          <p:cNvSpPr/>
          <p:nvPr/>
        </p:nvSpPr>
        <p:spPr>
          <a:xfrm>
            <a:off x="684214" y="1245204"/>
            <a:ext cx="4745036" cy="861774"/>
          </a:xfrm>
          <a:prstGeom prst="rect">
            <a:avLst/>
          </a:prstGeom>
        </p:spPr>
        <p:txBody>
          <a:bodyPr wrap="square" lIns="0" tIns="0" rIns="0" bIns="0">
            <a:spAutoFit/>
          </a:bodyPr>
          <a:lstStyle/>
          <a:p>
            <a:pPr marL="227013" indent="-227013" algn="just" defTabSz="731342">
              <a:buFont typeface="+mj-lt"/>
              <a:buAutoNum type="arabicPeriod"/>
            </a:pPr>
            <a:r>
              <a:rPr lang="es-PE" sz="1400" b="1" dirty="0">
                <a:latin typeface="Calibri" charset="0"/>
                <a:cs typeface="Calibri" charset="0"/>
              </a:rPr>
              <a:t>Seleccionar una empresa e identificar qué desperdicios existen en ella. También indicar una propuesta de solución para eliminar el desperdicio.</a:t>
            </a:r>
            <a:endParaRPr lang="es-PE" sz="1400" dirty="0">
              <a:latin typeface="Calibri" charset="0"/>
              <a:cs typeface="Calibri" charset="0"/>
            </a:endParaRPr>
          </a:p>
          <a:p>
            <a:pPr marL="227013" indent="-227013" defTabSz="731342">
              <a:buFont typeface="+mj-lt"/>
              <a:buAutoNum type="arabicPeriod"/>
            </a:pPr>
            <a:endParaRPr lang="es-PE" sz="1400" dirty="0">
              <a:latin typeface="Calibri" charset="0"/>
              <a:cs typeface="Calibri" charset="0"/>
            </a:endParaRPr>
          </a:p>
        </p:txBody>
      </p:sp>
      <p:pic>
        <p:nvPicPr>
          <p:cNvPr id="14" name="Imagen 13">
            <a:extLst>
              <a:ext uri="{FF2B5EF4-FFF2-40B4-BE49-F238E27FC236}">
                <a16:creationId xmlns:a16="http://schemas.microsoft.com/office/drawing/2014/main" id="{A0161967-9056-E54A-BF53-23AD8AE406FD}"/>
              </a:ext>
            </a:extLst>
          </p:cNvPr>
          <p:cNvPicPr>
            <a:picLocks noChangeAspect="1"/>
          </p:cNvPicPr>
          <p:nvPr/>
        </p:nvPicPr>
        <p:blipFill>
          <a:blip r:embed="rId4" cstate="print">
            <a:alphaModFix amt="25000"/>
            <a:extLst>
              <a:ext uri="{28A0092B-C50C-407E-A947-70E740481C1C}">
                <a14:useLocalDpi xmlns:a14="http://schemas.microsoft.com/office/drawing/2010/main" val="0"/>
              </a:ext>
            </a:extLst>
          </a:blip>
          <a:stretch>
            <a:fillRect/>
          </a:stretch>
        </p:blipFill>
        <p:spPr>
          <a:xfrm>
            <a:off x="6976674" y="3039428"/>
            <a:ext cx="1699014" cy="2194560"/>
          </a:xfrm>
          <a:prstGeom prst="rect">
            <a:avLst/>
          </a:prstGeom>
        </p:spPr>
      </p:pic>
      <p:sp>
        <p:nvSpPr>
          <p:cNvPr id="15" name="Rectángulo 14">
            <a:extLst>
              <a:ext uri="{FF2B5EF4-FFF2-40B4-BE49-F238E27FC236}">
                <a16:creationId xmlns:a16="http://schemas.microsoft.com/office/drawing/2014/main" id="{4660369D-4182-5141-9195-CFE6A5D2C0A4}"/>
              </a:ext>
            </a:extLst>
          </p:cNvPr>
          <p:cNvSpPr/>
          <p:nvPr/>
        </p:nvSpPr>
        <p:spPr>
          <a:xfrm>
            <a:off x="683568" y="481236"/>
            <a:ext cx="909992" cy="193899"/>
          </a:xfrm>
          <a:prstGeom prst="rect">
            <a:avLst/>
          </a:prstGeom>
        </p:spPr>
        <p:txBody>
          <a:bodyPr wrap="square" lIns="0" tIns="0" rIns="0" bIns="0">
            <a:spAutoFit/>
          </a:bodyPr>
          <a:lstStyle/>
          <a:p>
            <a:pPr>
              <a:lnSpc>
                <a:spcPct val="90000"/>
              </a:lnSpc>
              <a:spcBef>
                <a:spcPts val="0"/>
              </a:spcBef>
              <a:defRPr/>
            </a:pPr>
            <a:r>
              <a:rPr lang="es-PE" sz="1400" b="1" dirty="0">
                <a:solidFill>
                  <a:srgbClr val="00B1C3"/>
                </a:solidFill>
                <a:latin typeface="Calibri" charset="0"/>
                <a:ea typeface="Calibri" charset="0"/>
                <a:cs typeface="Calibri" charset="0"/>
              </a:rPr>
              <a:t>ACTIVIDAD</a:t>
            </a:r>
            <a:endParaRPr lang="es-ES" sz="1600" b="1" dirty="0">
              <a:solidFill>
                <a:srgbClr val="00B1C3"/>
              </a:solidFill>
              <a:latin typeface="Calibri" charset="0"/>
              <a:ea typeface="Calibri" charset="0"/>
              <a:cs typeface="Calibri" charset="0"/>
            </a:endParaRPr>
          </a:p>
        </p:txBody>
      </p:sp>
      <p:grpSp>
        <p:nvGrpSpPr>
          <p:cNvPr id="16" name="Agrupar 7">
            <a:extLst>
              <a:ext uri="{FF2B5EF4-FFF2-40B4-BE49-F238E27FC236}">
                <a16:creationId xmlns:a16="http://schemas.microsoft.com/office/drawing/2014/main" id="{FA58947F-9F9E-0C43-A6FC-95B2F222B0B1}"/>
              </a:ext>
            </a:extLst>
          </p:cNvPr>
          <p:cNvGrpSpPr/>
          <p:nvPr/>
        </p:nvGrpSpPr>
        <p:grpSpPr>
          <a:xfrm>
            <a:off x="514858" y="499074"/>
            <a:ext cx="131794" cy="132296"/>
            <a:chOff x="511902" y="912278"/>
            <a:chExt cx="281320" cy="282391"/>
          </a:xfrm>
        </p:grpSpPr>
        <p:sp>
          <p:nvSpPr>
            <p:cNvPr id="17" name="Elipse 16">
              <a:extLst>
                <a:ext uri="{FF2B5EF4-FFF2-40B4-BE49-F238E27FC236}">
                  <a16:creationId xmlns:a16="http://schemas.microsoft.com/office/drawing/2014/main" id="{631D943A-AD43-234B-96B6-FCE8D17D640C}"/>
                </a:ext>
              </a:extLst>
            </p:cNvPr>
            <p:cNvSpPr/>
            <p:nvPr/>
          </p:nvSpPr>
          <p:spPr>
            <a:xfrm rot="5400000">
              <a:off x="511366" y="912814"/>
              <a:ext cx="282391" cy="281320"/>
            </a:xfrm>
            <a:prstGeom prst="ellipse">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8" name="Imagen 17">
              <a:extLst>
                <a:ext uri="{FF2B5EF4-FFF2-40B4-BE49-F238E27FC236}">
                  <a16:creationId xmlns:a16="http://schemas.microsoft.com/office/drawing/2014/main" id="{DD1E368D-66AD-E148-94CD-CF06B927C0C1}"/>
                </a:ext>
              </a:extLst>
            </p:cNvPr>
            <p:cNvPicPr>
              <a:picLocks noChangeAspect="1"/>
            </p:cNvPicPr>
            <p:nvPr/>
          </p:nvPicPr>
          <p:blipFill>
            <a:blip r:embed="rId5">
              <a:alphaModFix/>
              <a:lum bright="100000" contrast="100000"/>
            </a:blip>
            <a:stretch>
              <a:fillRect/>
            </a:stretch>
          </p:blipFill>
          <p:spPr>
            <a:xfrm rot="5400000">
              <a:off x="578093" y="979007"/>
              <a:ext cx="148937" cy="148937"/>
            </a:xfrm>
            <a:prstGeom prst="rect">
              <a:avLst/>
            </a:prstGeom>
          </p:spPr>
        </p:pic>
      </p:grpSp>
    </p:spTree>
    <p:custDataLst>
      <p:tags r:id="rId1"/>
    </p:custDataLst>
    <p:extLst>
      <p:ext uri="{BB962C8B-B14F-4D97-AF65-F5344CB8AC3E}">
        <p14:creationId xmlns:p14="http://schemas.microsoft.com/office/powerpoint/2010/main" val="896882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0" y="0"/>
            <a:ext cx="9144000" cy="5715000"/>
          </a:xfrm>
          <a:prstGeom prst="rect">
            <a:avLst/>
          </a:prstGeom>
          <a:solidFill>
            <a:srgbClr val="654E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4" name="Grupo 3">
            <a:extLst>
              <a:ext uri="{FF2B5EF4-FFF2-40B4-BE49-F238E27FC236}">
                <a16:creationId xmlns:a16="http://schemas.microsoft.com/office/drawing/2014/main" id="{8A495D6D-73E7-D64C-AD5A-8212D6B1E2F3}"/>
              </a:ext>
            </a:extLst>
          </p:cNvPr>
          <p:cNvGrpSpPr/>
          <p:nvPr/>
        </p:nvGrpSpPr>
        <p:grpSpPr>
          <a:xfrm>
            <a:off x="2506315" y="2194222"/>
            <a:ext cx="4581728" cy="1326557"/>
            <a:chOff x="2403187" y="2211377"/>
            <a:chExt cx="4581728" cy="1326557"/>
          </a:xfrm>
        </p:grpSpPr>
        <p:sp>
          <p:nvSpPr>
            <p:cNvPr id="6" name="CuadroTexto 5">
              <a:extLst>
                <a:ext uri="{FF2B5EF4-FFF2-40B4-BE49-F238E27FC236}">
                  <a16:creationId xmlns:a16="http://schemas.microsoft.com/office/drawing/2014/main" id="{682CC9F8-A9FF-BF41-B987-57AFB7D160FE}"/>
                </a:ext>
              </a:extLst>
            </p:cNvPr>
            <p:cNvSpPr txBox="1"/>
            <p:nvPr/>
          </p:nvSpPr>
          <p:spPr>
            <a:xfrm>
              <a:off x="2403187" y="2540738"/>
              <a:ext cx="4581728" cy="997196"/>
            </a:xfrm>
            <a:prstGeom prst="rect">
              <a:avLst/>
            </a:prstGeom>
            <a:noFill/>
          </p:spPr>
          <p:txBody>
            <a:bodyPr wrap="square" lIns="0" tIns="0" rIns="0" bIns="0" rtlCol="0">
              <a:spAutoFit/>
            </a:bodyPr>
            <a:lstStyle/>
            <a:p>
              <a:pPr>
                <a:lnSpc>
                  <a:spcPct val="90000"/>
                </a:lnSpc>
              </a:pPr>
              <a:r>
                <a:rPr lang="es-ES_tradnl" sz="3600" dirty="0">
                  <a:solidFill>
                    <a:schemeClr val="bg1"/>
                  </a:solidFill>
                  <a:latin typeface="Graphik Regular" charset="0"/>
                  <a:ea typeface="Graphik Regular" charset="0"/>
                  <a:cs typeface="Graphik Regular" charset="0"/>
                </a:rPr>
                <a:t>CONCLUSIONES</a:t>
              </a:r>
              <a:br>
                <a:rPr lang="es-ES_tradnl" sz="3600" dirty="0">
                  <a:solidFill>
                    <a:schemeClr val="bg1"/>
                  </a:solidFill>
                  <a:latin typeface="Graphik Regular" charset="0"/>
                  <a:ea typeface="Graphik Regular" charset="0"/>
                  <a:cs typeface="Graphik Regular" charset="0"/>
                </a:rPr>
              </a:br>
              <a:r>
                <a:rPr lang="es-ES_tradnl" sz="3600" b="1" dirty="0">
                  <a:solidFill>
                    <a:schemeClr val="bg1"/>
                  </a:solidFill>
                  <a:latin typeface="Graphik Bold" charset="0"/>
                  <a:ea typeface="Graphik Bold" charset="0"/>
                  <a:cs typeface="Graphik Bold" charset="0"/>
                </a:rPr>
                <a:t>MÁS REFERENCIAS</a:t>
              </a:r>
            </a:p>
          </p:txBody>
        </p:sp>
        <p:pic>
          <p:nvPicPr>
            <p:cNvPr id="8" name="Imagen 7">
              <a:extLst>
                <a:ext uri="{FF2B5EF4-FFF2-40B4-BE49-F238E27FC236}">
                  <a16:creationId xmlns:a16="http://schemas.microsoft.com/office/drawing/2014/main" id="{2CD7628C-6304-5D4B-BA7D-591238143DE2}"/>
                </a:ext>
              </a:extLst>
            </p:cNvPr>
            <p:cNvPicPr>
              <a:picLocks noChangeAspect="1"/>
            </p:cNvPicPr>
            <p:nvPr/>
          </p:nvPicPr>
          <p:blipFill>
            <a:blip r:embed="rId2"/>
            <a:stretch>
              <a:fillRect/>
            </a:stretch>
          </p:blipFill>
          <p:spPr>
            <a:xfrm>
              <a:off x="2425491" y="2211377"/>
              <a:ext cx="202176" cy="208211"/>
            </a:xfrm>
            <a:prstGeom prst="rect">
              <a:avLst/>
            </a:prstGeom>
          </p:spPr>
        </p:pic>
      </p:grpSp>
      <p:pic>
        <p:nvPicPr>
          <p:cNvPr id="10" name="Imagen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53" y="946969"/>
            <a:ext cx="2072214" cy="3898064"/>
          </a:xfrm>
          <a:prstGeom prst="rect">
            <a:avLst/>
          </a:prstGeom>
        </p:spPr>
      </p:pic>
    </p:spTree>
    <p:extLst>
      <p:ext uri="{BB962C8B-B14F-4D97-AF65-F5344CB8AC3E}">
        <p14:creationId xmlns:p14="http://schemas.microsoft.com/office/powerpoint/2010/main" val="112972739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object 7"/>
          <p:cNvSpPr txBox="1"/>
          <p:nvPr/>
        </p:nvSpPr>
        <p:spPr>
          <a:xfrm>
            <a:off x="1279545" y="912813"/>
            <a:ext cx="5072810" cy="2369880"/>
          </a:xfrm>
          <a:prstGeom prst="rect">
            <a:avLst/>
          </a:prstGeom>
        </p:spPr>
        <p:txBody>
          <a:bodyPr vert="horz" wrap="square" lIns="0" tIns="0" rIns="0" bIns="0" rtlCol="0">
            <a:spAutoFit/>
          </a:bodyPr>
          <a:lstStyle/>
          <a:p>
            <a:pPr lvl="0" algn="just"/>
            <a:r>
              <a:rPr lang="es-ES" sz="1400" dirty="0">
                <a:latin typeface="Calibri" charset="0"/>
                <a:ea typeface="Calibri" charset="0"/>
                <a:cs typeface="Calibri" charset="0"/>
              </a:rPr>
              <a:t>La idea básica de LEAN es maximizar el valor hacia el cliente, minimizando los desperdicios.</a:t>
            </a:r>
          </a:p>
          <a:p>
            <a:pPr lvl="0" algn="just"/>
            <a:endParaRPr lang="es-PE" sz="1400" dirty="0">
              <a:latin typeface="Calibri" charset="0"/>
              <a:ea typeface="Calibri" charset="0"/>
              <a:cs typeface="Calibri" charset="0"/>
            </a:endParaRPr>
          </a:p>
          <a:p>
            <a:pPr lvl="0" algn="just"/>
            <a:r>
              <a:rPr lang="es-ES" sz="1400" dirty="0">
                <a:latin typeface="Calibri" charset="0"/>
                <a:ea typeface="Calibri" charset="0"/>
                <a:cs typeface="Calibri" charset="0"/>
              </a:rPr>
              <a:t>Se crea más valor para los clientes, usando menos recursos.</a:t>
            </a:r>
          </a:p>
          <a:p>
            <a:pPr lvl="0" algn="just"/>
            <a:endParaRPr lang="es-PE" sz="1400" dirty="0">
              <a:latin typeface="Calibri" charset="0"/>
              <a:ea typeface="Calibri" charset="0"/>
              <a:cs typeface="Calibri" charset="0"/>
            </a:endParaRPr>
          </a:p>
          <a:p>
            <a:pPr lvl="0" algn="just"/>
            <a:r>
              <a:rPr lang="es-ES" sz="1400" dirty="0">
                <a:latin typeface="Calibri" charset="0"/>
                <a:ea typeface="Calibri" charset="0"/>
                <a:cs typeface="Calibri" charset="0"/>
              </a:rPr>
              <a:t>Eliminado los desperdicios en los procesos, en las cadenas de valor, se pueden crear flujos de trabajo que tengan niveles de alto desempeño. </a:t>
            </a:r>
          </a:p>
          <a:p>
            <a:pPr lvl="0" algn="just"/>
            <a:endParaRPr lang="es-PE" sz="1400" dirty="0">
              <a:latin typeface="Calibri" charset="0"/>
              <a:ea typeface="Calibri" charset="0"/>
              <a:cs typeface="Calibri" charset="0"/>
            </a:endParaRPr>
          </a:p>
          <a:p>
            <a:pPr lvl="0" algn="just"/>
            <a:r>
              <a:rPr lang="es-ES" sz="1400" dirty="0">
                <a:latin typeface="Calibri" charset="0"/>
                <a:ea typeface="Calibri" charset="0"/>
                <a:cs typeface="Calibri" charset="0"/>
              </a:rPr>
              <a:t>Los resultados que se pueden lograr son: reducción del esfuerzo humano, reducción de inversiones, altos retornos de inversión (ROI), y rápidas respuestas a las demandas de los clientes.</a:t>
            </a:r>
            <a:endParaRPr lang="es-PE" sz="1400" dirty="0">
              <a:latin typeface="Calibri" charset="0"/>
              <a:ea typeface="Calibri" charset="0"/>
              <a:cs typeface="Calibri" charset="0"/>
            </a:endParaRPr>
          </a:p>
        </p:txBody>
      </p:sp>
      <p:pic>
        <p:nvPicPr>
          <p:cNvPr id="8" name="Imagen 7"/>
          <p:cNvPicPr>
            <a:picLocks noChangeAspect="1"/>
          </p:cNvPicPr>
          <p:nvPr/>
        </p:nvPicPr>
        <p:blipFill>
          <a:blip r:embed="rId3"/>
          <a:stretch>
            <a:fillRect/>
          </a:stretch>
        </p:blipFill>
        <p:spPr>
          <a:xfrm>
            <a:off x="1011260" y="954885"/>
            <a:ext cx="114138" cy="117546"/>
          </a:xfrm>
          <a:prstGeom prst="rect">
            <a:avLst/>
          </a:prstGeom>
        </p:spPr>
      </p:pic>
      <p:pic>
        <p:nvPicPr>
          <p:cNvPr id="15" name="Imagen 14"/>
          <p:cNvPicPr>
            <a:picLocks noChangeAspect="1"/>
          </p:cNvPicPr>
          <p:nvPr/>
        </p:nvPicPr>
        <p:blipFill>
          <a:blip r:embed="rId3"/>
          <a:stretch>
            <a:fillRect/>
          </a:stretch>
        </p:blipFill>
        <p:spPr>
          <a:xfrm>
            <a:off x="1011260" y="1599830"/>
            <a:ext cx="114138" cy="117546"/>
          </a:xfrm>
          <a:prstGeom prst="rect">
            <a:avLst/>
          </a:prstGeom>
        </p:spPr>
      </p:pic>
      <p:sp>
        <p:nvSpPr>
          <p:cNvPr id="16" name="Rectángulo 15"/>
          <p:cNvSpPr/>
          <p:nvPr/>
        </p:nvSpPr>
        <p:spPr>
          <a:xfrm>
            <a:off x="8133347" y="163629"/>
            <a:ext cx="808522" cy="754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a:blip r:embed="rId4" cstate="print">
            <a:alphaModFix amt="42000"/>
            <a:extLst>
              <a:ext uri="{28A0092B-C50C-407E-A947-70E740481C1C}">
                <a14:useLocalDpi xmlns:a14="http://schemas.microsoft.com/office/drawing/2010/main" val="0"/>
              </a:ext>
            </a:extLst>
          </a:blip>
          <a:stretch>
            <a:fillRect/>
          </a:stretch>
        </p:blipFill>
        <p:spPr>
          <a:xfrm>
            <a:off x="6984999" y="3048772"/>
            <a:ext cx="1690689" cy="2185216"/>
          </a:xfrm>
          <a:prstGeom prst="rect">
            <a:avLst/>
          </a:prstGeom>
        </p:spPr>
      </p:pic>
      <p:pic>
        <p:nvPicPr>
          <p:cNvPr id="9" name="Imagen 8"/>
          <p:cNvPicPr>
            <a:picLocks noChangeAspect="1"/>
          </p:cNvPicPr>
          <p:nvPr/>
        </p:nvPicPr>
        <p:blipFill>
          <a:blip r:embed="rId3"/>
          <a:stretch>
            <a:fillRect/>
          </a:stretch>
        </p:blipFill>
        <p:spPr>
          <a:xfrm>
            <a:off x="1011260" y="2038980"/>
            <a:ext cx="114138" cy="117546"/>
          </a:xfrm>
          <a:prstGeom prst="rect">
            <a:avLst/>
          </a:prstGeom>
        </p:spPr>
      </p:pic>
      <p:pic>
        <p:nvPicPr>
          <p:cNvPr id="10" name="Imagen 9"/>
          <p:cNvPicPr>
            <a:picLocks noChangeAspect="1"/>
          </p:cNvPicPr>
          <p:nvPr/>
        </p:nvPicPr>
        <p:blipFill>
          <a:blip r:embed="rId3"/>
          <a:stretch>
            <a:fillRect/>
          </a:stretch>
        </p:blipFill>
        <p:spPr>
          <a:xfrm>
            <a:off x="1011260" y="2674249"/>
            <a:ext cx="114138" cy="117546"/>
          </a:xfrm>
          <a:prstGeom prst="rect">
            <a:avLst/>
          </a:prstGeom>
        </p:spPr>
      </p:pic>
      <p:sp>
        <p:nvSpPr>
          <p:cNvPr id="11" name="Rectangle 5">
            <a:extLst>
              <a:ext uri="{FF2B5EF4-FFF2-40B4-BE49-F238E27FC236}">
                <a16:creationId xmlns:a16="http://schemas.microsoft.com/office/drawing/2014/main" id="{389D5460-6270-BE45-B3FB-D7A8FDCDC514}"/>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CONCLUSIONES </a:t>
            </a:r>
          </a:p>
        </p:txBody>
      </p:sp>
    </p:spTree>
    <p:extLst>
      <p:ext uri="{BB962C8B-B14F-4D97-AF65-F5344CB8AC3E}">
        <p14:creationId xmlns:p14="http://schemas.microsoft.com/office/powerpoint/2010/main" val="14254382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369174" y="377439"/>
            <a:ext cx="7719531" cy="1061829"/>
          </a:xfrm>
          <a:prstGeom prst="rect">
            <a:avLst/>
          </a:prstGeom>
        </p:spPr>
        <p:txBody>
          <a:bodyPr vert="horz" wrap="square" lIns="0" tIns="0" rIns="0" bIns="0" rtlCol="0">
            <a:spAutoFit/>
          </a:bodyPr>
          <a:lstStyle/>
          <a:p>
            <a:pPr>
              <a:spcAft>
                <a:spcPts val="600"/>
              </a:spcAft>
            </a:pPr>
            <a:r>
              <a:rPr lang="en-US" sz="1600" b="1" dirty="0">
                <a:latin typeface="Calibri" charset="0"/>
                <a:ea typeface="Calibri" charset="0"/>
                <a:cs typeface="Calibri" charset="0"/>
              </a:rPr>
              <a:t>LEAN</a:t>
            </a:r>
            <a:endParaRPr lang="es-PE" sz="1600" b="1" dirty="0">
              <a:latin typeface="Calibri" charset="0"/>
              <a:ea typeface="Calibri" charset="0"/>
              <a:cs typeface="Calibri" charset="0"/>
            </a:endParaRPr>
          </a:p>
          <a:p>
            <a:r>
              <a:rPr lang="es-PE" sz="1600" dirty="0">
                <a:latin typeface="Calibri" charset="0"/>
                <a:ea typeface="Calibri" charset="0"/>
                <a:cs typeface="Calibri" charset="0"/>
              </a:rPr>
              <a:t>Es una filosofía cuya idea básica es </a:t>
            </a:r>
            <a:r>
              <a:rPr lang="es-PE" sz="1600" b="1" dirty="0">
                <a:latin typeface="Calibri" charset="0"/>
                <a:ea typeface="Calibri" charset="0"/>
                <a:cs typeface="Calibri" charset="0"/>
              </a:rPr>
              <a:t>maximizar el valor hacia el cliente</a:t>
            </a:r>
            <a:r>
              <a:rPr lang="es-PE" sz="1600" dirty="0">
                <a:latin typeface="Calibri" charset="0"/>
                <a:ea typeface="Calibri" charset="0"/>
                <a:cs typeface="Calibri" charset="0"/>
              </a:rPr>
              <a:t>, minimizando los desperdicios. En otras palabras, se busca crear más valor para los clientes, usando menos recursos. </a:t>
            </a:r>
            <a:r>
              <a:rPr lang="es-ES" sz="1600" dirty="0">
                <a:latin typeface="Calibri" charset="0"/>
                <a:ea typeface="Calibri" charset="0"/>
                <a:cs typeface="Calibri" charset="0"/>
              </a:rPr>
              <a:t>La metodología Lean se basa en tres ideas principales:</a:t>
            </a:r>
            <a:endParaRPr lang="es-PE" sz="1600" dirty="0">
              <a:latin typeface="Calibri" charset="0"/>
              <a:ea typeface="Calibri" charset="0"/>
              <a:cs typeface="Calibri" charset="0"/>
            </a:endParaRPr>
          </a:p>
        </p:txBody>
      </p:sp>
      <p:graphicFrame>
        <p:nvGraphicFramePr>
          <p:cNvPr id="2" name="Diagrama 1">
            <a:extLst>
              <a:ext uri="{FF2B5EF4-FFF2-40B4-BE49-F238E27FC236}">
                <a16:creationId xmlns:a16="http://schemas.microsoft.com/office/drawing/2014/main" id="{10008E6F-3767-4613-BA48-7119693F3A9D}"/>
              </a:ext>
            </a:extLst>
          </p:cNvPr>
          <p:cNvGraphicFramePr/>
          <p:nvPr>
            <p:extLst>
              <p:ext uri="{D42A27DB-BD31-4B8C-83A1-F6EECF244321}">
                <p14:modId xmlns:p14="http://schemas.microsoft.com/office/powerpoint/2010/main" val="3652072817"/>
              </p:ext>
            </p:extLst>
          </p:nvPr>
        </p:nvGraphicFramePr>
        <p:xfrm>
          <a:off x="1026543" y="1570008"/>
          <a:ext cx="7090913" cy="376755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6929454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0" y="0"/>
            <a:ext cx="9144000" cy="5715000"/>
          </a:xfrm>
          <a:prstGeom prst="rect">
            <a:avLst/>
          </a:prstGeom>
          <a:solidFill>
            <a:srgbClr val="8DCB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CuadroTexto 6">
            <a:extLst>
              <a:ext uri="{FF2B5EF4-FFF2-40B4-BE49-F238E27FC236}">
                <a16:creationId xmlns:a16="http://schemas.microsoft.com/office/drawing/2014/main" id="{4C9F27E8-E0F0-CF48-B2E7-A2617B9B1DEA}"/>
              </a:ext>
            </a:extLst>
          </p:cNvPr>
          <p:cNvSpPr txBox="1"/>
          <p:nvPr/>
        </p:nvSpPr>
        <p:spPr>
          <a:xfrm>
            <a:off x="2519363" y="2540738"/>
            <a:ext cx="4581728" cy="997196"/>
          </a:xfrm>
          <a:prstGeom prst="rect">
            <a:avLst/>
          </a:prstGeom>
          <a:noFill/>
        </p:spPr>
        <p:txBody>
          <a:bodyPr wrap="square" lIns="0" tIns="0" rIns="0" bIns="0" rtlCol="0">
            <a:spAutoFit/>
          </a:bodyPr>
          <a:lstStyle/>
          <a:p>
            <a:pPr>
              <a:lnSpc>
                <a:spcPct val="90000"/>
              </a:lnSpc>
            </a:pPr>
            <a:r>
              <a:rPr lang="es-ES_tradnl" sz="3600" dirty="0">
                <a:solidFill>
                  <a:schemeClr val="bg1"/>
                </a:solidFill>
                <a:latin typeface="Graphik Regular" charset="0"/>
                <a:ea typeface="Graphik Regular" charset="0"/>
                <a:cs typeface="Graphik Regular" charset="0"/>
              </a:rPr>
              <a:t>BIBLIOGRAFÍA</a:t>
            </a:r>
            <a:br>
              <a:rPr lang="es-ES_tradnl" sz="3600" dirty="0">
                <a:solidFill>
                  <a:schemeClr val="bg1"/>
                </a:solidFill>
                <a:latin typeface="Graphik Regular" charset="0"/>
                <a:ea typeface="Graphik Regular" charset="0"/>
                <a:cs typeface="Graphik Regular" charset="0"/>
              </a:rPr>
            </a:br>
            <a:r>
              <a:rPr lang="es-ES_tradnl" sz="3600" b="1" dirty="0">
                <a:solidFill>
                  <a:schemeClr val="bg1"/>
                </a:solidFill>
                <a:latin typeface="Graphik Bold" charset="0"/>
                <a:ea typeface="Graphik Bold" charset="0"/>
                <a:cs typeface="Graphik Bold" charset="0"/>
              </a:rPr>
              <a:t>MÁS REFERENCIAS</a:t>
            </a:r>
          </a:p>
        </p:txBody>
      </p:sp>
      <p:pic>
        <p:nvPicPr>
          <p:cNvPr id="6" name="Imagen 5">
            <a:extLst>
              <a:ext uri="{FF2B5EF4-FFF2-40B4-BE49-F238E27FC236}">
                <a16:creationId xmlns:a16="http://schemas.microsoft.com/office/drawing/2014/main" id="{2CD7628C-6304-5D4B-BA7D-591238143DE2}"/>
              </a:ext>
            </a:extLst>
          </p:cNvPr>
          <p:cNvPicPr>
            <a:picLocks noChangeAspect="1"/>
          </p:cNvPicPr>
          <p:nvPr/>
        </p:nvPicPr>
        <p:blipFill>
          <a:blip r:embed="rId2"/>
          <a:stretch>
            <a:fillRect/>
          </a:stretch>
        </p:blipFill>
        <p:spPr>
          <a:xfrm>
            <a:off x="2528619" y="2194222"/>
            <a:ext cx="202176" cy="208211"/>
          </a:xfrm>
          <a:prstGeom prst="rect">
            <a:avLst/>
          </a:prstGeom>
        </p:spPr>
      </p:pic>
      <p:pic>
        <p:nvPicPr>
          <p:cNvPr id="11" name="Imagen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946970"/>
            <a:ext cx="2072061" cy="3898064"/>
          </a:xfrm>
          <a:prstGeom prst="rect">
            <a:avLst/>
          </a:prstGeom>
        </p:spPr>
      </p:pic>
    </p:spTree>
    <p:extLst>
      <p:ext uri="{BB962C8B-B14F-4D97-AF65-F5344CB8AC3E}">
        <p14:creationId xmlns:p14="http://schemas.microsoft.com/office/powerpoint/2010/main" val="59667659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object 7"/>
          <p:cNvSpPr txBox="1"/>
          <p:nvPr/>
        </p:nvSpPr>
        <p:spPr>
          <a:xfrm>
            <a:off x="1279009" y="917823"/>
            <a:ext cx="5329181" cy="861774"/>
          </a:xfrm>
          <a:prstGeom prst="rect">
            <a:avLst/>
          </a:prstGeom>
        </p:spPr>
        <p:txBody>
          <a:bodyPr vert="horz" wrap="square" lIns="0" tIns="0" rIns="0" bIns="0" rtlCol="0">
            <a:spAutoFit/>
          </a:bodyPr>
          <a:lstStyle/>
          <a:p>
            <a:pPr marL="7938" indent="-7938">
              <a:spcBef>
                <a:spcPts val="0"/>
              </a:spcBef>
            </a:pPr>
            <a:r>
              <a:rPr lang="es-PE" sz="1400" dirty="0">
                <a:latin typeface="Calibri" charset="0"/>
                <a:ea typeface="Calibri" charset="0"/>
                <a:cs typeface="Calibri" charset="0"/>
              </a:rPr>
              <a:t>Render, B; Heizer, J (2009). “Principios de Administración de Operaciones”. 7ma edición. México, D.F. México. Editorial Pearson. </a:t>
            </a:r>
          </a:p>
          <a:p>
            <a:pPr marL="180975" indent="-180975">
              <a:spcBef>
                <a:spcPts val="0"/>
              </a:spcBef>
            </a:pPr>
            <a:endParaRPr lang="es-PE" sz="1400" dirty="0">
              <a:latin typeface="Calibri" charset="0"/>
              <a:ea typeface="Calibri" charset="0"/>
              <a:cs typeface="Calibri" charset="0"/>
            </a:endParaRPr>
          </a:p>
          <a:p>
            <a:pPr marL="180975" indent="-180975">
              <a:spcBef>
                <a:spcPts val="0"/>
              </a:spcBef>
            </a:pPr>
            <a:r>
              <a:rPr lang="es-PE" sz="1400" dirty="0">
                <a:latin typeface="Calibri" charset="0"/>
                <a:ea typeface="Calibri" charset="0"/>
                <a:cs typeface="Calibri" charset="0"/>
              </a:rPr>
              <a:t>Articulo Pometech International Perú, Diciembre 2015</a:t>
            </a:r>
          </a:p>
        </p:txBody>
      </p:sp>
      <p:pic>
        <p:nvPicPr>
          <p:cNvPr id="9" name="Imagen 8"/>
          <p:cNvPicPr>
            <a:picLocks noChangeAspect="1"/>
          </p:cNvPicPr>
          <p:nvPr/>
        </p:nvPicPr>
        <p:blipFill>
          <a:blip r:embed="rId3"/>
          <a:stretch>
            <a:fillRect/>
          </a:stretch>
        </p:blipFill>
        <p:spPr>
          <a:xfrm>
            <a:off x="1008064" y="959114"/>
            <a:ext cx="103867" cy="106967"/>
          </a:xfrm>
          <a:prstGeom prst="rect">
            <a:avLst/>
          </a:prstGeom>
        </p:spPr>
      </p:pic>
      <p:sp>
        <p:nvSpPr>
          <p:cNvPr id="19" name="Rectángulo 18"/>
          <p:cNvSpPr/>
          <p:nvPr/>
        </p:nvSpPr>
        <p:spPr>
          <a:xfrm>
            <a:off x="8133347" y="163629"/>
            <a:ext cx="808522" cy="754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a:blip r:embed="rId4" cstate="print">
            <a:alphaModFix amt="42000"/>
            <a:extLst>
              <a:ext uri="{28A0092B-C50C-407E-A947-70E740481C1C}">
                <a14:useLocalDpi xmlns:a14="http://schemas.microsoft.com/office/drawing/2010/main" val="0"/>
              </a:ext>
            </a:extLst>
          </a:blip>
          <a:stretch>
            <a:fillRect/>
          </a:stretch>
        </p:blipFill>
        <p:spPr>
          <a:xfrm>
            <a:off x="6985000" y="3036889"/>
            <a:ext cx="1690688" cy="2197100"/>
          </a:xfrm>
          <a:prstGeom prst="rect">
            <a:avLst/>
          </a:prstGeom>
        </p:spPr>
      </p:pic>
      <p:pic>
        <p:nvPicPr>
          <p:cNvPr id="8" name="Imagen 7"/>
          <p:cNvPicPr>
            <a:picLocks noChangeAspect="1"/>
          </p:cNvPicPr>
          <p:nvPr/>
        </p:nvPicPr>
        <p:blipFill>
          <a:blip r:embed="rId3"/>
          <a:stretch>
            <a:fillRect/>
          </a:stretch>
        </p:blipFill>
        <p:spPr>
          <a:xfrm>
            <a:off x="1008064" y="1609023"/>
            <a:ext cx="103867" cy="106967"/>
          </a:xfrm>
          <a:prstGeom prst="rect">
            <a:avLst/>
          </a:prstGeom>
        </p:spPr>
      </p:pic>
      <p:sp>
        <p:nvSpPr>
          <p:cNvPr id="11" name="Rectangle 5">
            <a:extLst>
              <a:ext uri="{FF2B5EF4-FFF2-40B4-BE49-F238E27FC236}">
                <a16:creationId xmlns:a16="http://schemas.microsoft.com/office/drawing/2014/main" id="{E419862F-925E-514C-B263-97918C6016CE}"/>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BIBLIOGRAFÍA</a:t>
            </a:r>
          </a:p>
        </p:txBody>
      </p:sp>
    </p:spTree>
    <p:extLst>
      <p:ext uri="{BB962C8B-B14F-4D97-AF65-F5344CB8AC3E}">
        <p14:creationId xmlns:p14="http://schemas.microsoft.com/office/powerpoint/2010/main" val="174240112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3" name="Imagen 2"/>
          <p:cNvPicPr>
            <a:picLocks noChangeAspect="1"/>
          </p:cNvPicPr>
          <p:nvPr/>
        </p:nvPicPr>
        <p:blipFill>
          <a:blip r:embed="rId2"/>
          <a:stretch>
            <a:fillRect/>
          </a:stretch>
        </p:blipFill>
        <p:spPr>
          <a:xfrm>
            <a:off x="3924199" y="2666298"/>
            <a:ext cx="1295601" cy="386803"/>
          </a:xfrm>
          <a:prstGeom prst="rect">
            <a:avLst/>
          </a:prstGeom>
        </p:spPr>
      </p:pic>
    </p:spTree>
    <p:extLst>
      <p:ext uri="{BB962C8B-B14F-4D97-AF65-F5344CB8AC3E}">
        <p14:creationId xmlns:p14="http://schemas.microsoft.com/office/powerpoint/2010/main" val="2354163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6413" y="915988"/>
            <a:ext cx="1731963" cy="246221"/>
          </a:xfrm>
          <a:prstGeom prst="rect">
            <a:avLst/>
          </a:prstGeom>
        </p:spPr>
        <p:txBody>
          <a:bodyPr vert="horz" wrap="square" lIns="0" tIns="0" rIns="0" bIns="0" rtlCol="0">
            <a:spAutoFit/>
          </a:bodyPr>
          <a:lstStyle/>
          <a:p>
            <a:pPr lvl="0"/>
            <a:r>
              <a:rPr lang="es-PE" sz="1600" b="1" dirty="0">
                <a:latin typeface="Calibri" charset="0"/>
                <a:ea typeface="Calibri" charset="0"/>
                <a:cs typeface="Calibri" charset="0"/>
              </a:rPr>
              <a:t>¿QUÉ ES LEAN?</a:t>
            </a:r>
          </a:p>
        </p:txBody>
      </p:sp>
      <p:sp>
        <p:nvSpPr>
          <p:cNvPr id="11"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MX" sz="1000" dirty="0">
                <a:solidFill>
                  <a:schemeClr val="bg1">
                    <a:lumMod val="65000"/>
                  </a:schemeClr>
                </a:solidFill>
                <a:latin typeface="Calibri" charset="0"/>
                <a:ea typeface="Calibri" charset="0"/>
                <a:cs typeface="Calibri" charset="0"/>
              </a:rPr>
              <a:t>¿QUÉ ES LEAN?</a:t>
            </a:r>
          </a:p>
        </p:txBody>
      </p:sp>
      <p:grpSp>
        <p:nvGrpSpPr>
          <p:cNvPr id="7" name="Agrupar 6"/>
          <p:cNvGrpSpPr/>
          <p:nvPr/>
        </p:nvGrpSpPr>
        <p:grpSpPr>
          <a:xfrm>
            <a:off x="503238" y="1316736"/>
            <a:ext cx="4626546" cy="3917252"/>
            <a:chOff x="503238" y="1316736"/>
            <a:chExt cx="4248150" cy="4081012"/>
          </a:xfrm>
          <a:solidFill>
            <a:srgbClr val="D8F0F3"/>
          </a:solidFill>
        </p:grpSpPr>
        <p:sp>
          <p:nvSpPr>
            <p:cNvPr id="4" name="Rectángulo redondeado 3"/>
            <p:cNvSpPr/>
            <p:nvPr/>
          </p:nvSpPr>
          <p:spPr>
            <a:xfrm>
              <a:off x="503238" y="1316736"/>
              <a:ext cx="4248150" cy="768096"/>
            </a:xfrm>
            <a:prstGeom prst="roundRect">
              <a:avLst>
                <a:gd name="adj" fmla="val 1061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lvl="0"/>
              <a:r>
                <a:rPr lang="es-PE" sz="1300">
                  <a:solidFill>
                    <a:schemeClr val="tx1"/>
                  </a:solidFill>
                  <a:latin typeface="Calibri" charset="0"/>
                  <a:ea typeface="Calibri" charset="0"/>
                  <a:cs typeface="Calibri" charset="0"/>
                </a:rPr>
                <a:t>Lean es una</a:t>
              </a:r>
              <a:r>
                <a:rPr lang="es-PE" sz="1300" b="1">
                  <a:solidFill>
                    <a:schemeClr val="tx1"/>
                  </a:solidFill>
                  <a:latin typeface="Calibri" charset="0"/>
                  <a:ea typeface="Calibri" charset="0"/>
                  <a:cs typeface="Calibri" charset="0"/>
                </a:rPr>
                <a:t> filosofía de administración de la operación </a:t>
              </a:r>
              <a:r>
                <a:rPr lang="es-PE" sz="1300">
                  <a:solidFill>
                    <a:schemeClr val="tx1"/>
                  </a:solidFill>
                  <a:latin typeface="Calibri" charset="0"/>
                  <a:ea typeface="Calibri" charset="0"/>
                  <a:cs typeface="Calibri" charset="0"/>
                </a:rPr>
                <a:t>de una compañía.</a:t>
              </a:r>
              <a:endParaRPr lang="es-PE" sz="1300" dirty="0">
                <a:solidFill>
                  <a:schemeClr val="tx1"/>
                </a:solidFill>
                <a:latin typeface="Calibri" charset="0"/>
                <a:ea typeface="Calibri" charset="0"/>
                <a:cs typeface="Calibri" charset="0"/>
              </a:endParaRPr>
            </a:p>
          </p:txBody>
        </p:sp>
        <p:sp>
          <p:nvSpPr>
            <p:cNvPr id="14" name="Rectángulo redondeado 13"/>
            <p:cNvSpPr/>
            <p:nvPr/>
          </p:nvSpPr>
          <p:spPr>
            <a:xfrm>
              <a:off x="503238" y="2144965"/>
              <a:ext cx="4248150" cy="768096"/>
            </a:xfrm>
            <a:prstGeom prst="roundRect">
              <a:avLst>
                <a:gd name="adj" fmla="val 1061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lvl="0"/>
              <a:r>
                <a:rPr lang="es-PE" sz="1300" dirty="0">
                  <a:solidFill>
                    <a:schemeClr val="tx1"/>
                  </a:solidFill>
                  <a:latin typeface="Calibri" charset="0"/>
                  <a:ea typeface="Calibri" charset="0"/>
                  <a:cs typeface="Calibri" charset="0"/>
                </a:rPr>
                <a:t>Lean significa </a:t>
              </a:r>
              <a:r>
                <a:rPr lang="es-PE" sz="1300" b="1" dirty="0">
                  <a:solidFill>
                    <a:schemeClr val="tx1"/>
                  </a:solidFill>
                  <a:latin typeface="Calibri" charset="0"/>
                  <a:ea typeface="Calibri" charset="0"/>
                  <a:cs typeface="Calibri" charset="0"/>
                </a:rPr>
                <a:t>hacer más con menos</a:t>
              </a:r>
              <a:r>
                <a:rPr lang="es-PE" sz="1300" dirty="0">
                  <a:solidFill>
                    <a:schemeClr val="tx1"/>
                  </a:solidFill>
                  <a:latin typeface="Calibri" charset="0"/>
                  <a:ea typeface="Calibri" charset="0"/>
                  <a:cs typeface="Calibri" charset="0"/>
                </a:rPr>
                <a:t> – menos esfuerzo y estrés de las personas, menos equipo, menos espacio, menos recursos y en menos tiempo.</a:t>
              </a:r>
            </a:p>
          </p:txBody>
        </p:sp>
        <p:sp>
          <p:nvSpPr>
            <p:cNvPr id="15" name="Rectángulo redondeado 14"/>
            <p:cNvSpPr/>
            <p:nvPr/>
          </p:nvSpPr>
          <p:spPr>
            <a:xfrm>
              <a:off x="503238" y="2973194"/>
              <a:ext cx="4248150" cy="768096"/>
            </a:xfrm>
            <a:prstGeom prst="roundRect">
              <a:avLst>
                <a:gd name="adj" fmla="val 1061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lvl="0"/>
              <a:r>
                <a:rPr lang="es-PE" sz="1300" dirty="0">
                  <a:solidFill>
                    <a:schemeClr val="tx1"/>
                  </a:solidFill>
                  <a:latin typeface="Calibri" charset="0"/>
                  <a:ea typeface="Calibri" charset="0"/>
                  <a:cs typeface="Calibri" charset="0"/>
                </a:rPr>
                <a:t>Acercarnos cada vez más a </a:t>
              </a:r>
              <a:r>
                <a:rPr lang="es-PE" sz="1300" b="1" dirty="0">
                  <a:solidFill>
                    <a:schemeClr val="tx1"/>
                  </a:solidFill>
                  <a:latin typeface="Calibri" charset="0"/>
                  <a:ea typeface="Calibri" charset="0"/>
                  <a:cs typeface="Calibri" charset="0"/>
                </a:rPr>
                <a:t>entregarle al cliente </a:t>
              </a:r>
              <a:r>
                <a:rPr lang="es-PE" sz="1300" dirty="0">
                  <a:solidFill>
                    <a:schemeClr val="tx1"/>
                  </a:solidFill>
                  <a:latin typeface="Calibri" charset="0"/>
                  <a:ea typeface="Calibri" charset="0"/>
                  <a:cs typeface="Calibri" charset="0"/>
                </a:rPr>
                <a:t>exactamente lo que quiere (</a:t>
              </a:r>
              <a:r>
                <a:rPr lang="es-PE" sz="1300" b="1" dirty="0">
                  <a:solidFill>
                    <a:schemeClr val="tx1"/>
                  </a:solidFill>
                  <a:latin typeface="Calibri" charset="0"/>
                  <a:ea typeface="Calibri" charset="0"/>
                  <a:cs typeface="Calibri" charset="0"/>
                </a:rPr>
                <a:t>Calidad, Costo y Entrega</a:t>
              </a:r>
              <a:r>
                <a:rPr lang="es-PE" sz="1300" dirty="0">
                  <a:solidFill>
                    <a:schemeClr val="tx1"/>
                  </a:solidFill>
                  <a:latin typeface="Calibri" charset="0"/>
                  <a:ea typeface="Calibri" charset="0"/>
                  <a:cs typeface="Calibri" charset="0"/>
                </a:rPr>
                <a:t>), en el momento preciso que lo necesita, no antes, no después.</a:t>
              </a:r>
            </a:p>
          </p:txBody>
        </p:sp>
        <p:sp>
          <p:nvSpPr>
            <p:cNvPr id="16" name="Rectángulo redondeado 15"/>
            <p:cNvSpPr/>
            <p:nvPr/>
          </p:nvSpPr>
          <p:spPr>
            <a:xfrm>
              <a:off x="503238" y="3801423"/>
              <a:ext cx="4248150" cy="768096"/>
            </a:xfrm>
            <a:prstGeom prst="roundRect">
              <a:avLst>
                <a:gd name="adj" fmla="val 1061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lvl="0"/>
              <a:r>
                <a:rPr lang="es-PE" sz="1300" dirty="0">
                  <a:solidFill>
                    <a:schemeClr val="tx1"/>
                  </a:solidFill>
                  <a:latin typeface="Calibri" charset="0"/>
                  <a:ea typeface="Calibri" charset="0"/>
                  <a:cs typeface="Calibri" charset="0"/>
                </a:rPr>
                <a:t>En el </a:t>
              </a:r>
              <a:r>
                <a:rPr lang="es-PE" sz="1300" b="1" dirty="0">
                  <a:solidFill>
                    <a:schemeClr val="tx1"/>
                  </a:solidFill>
                  <a:latin typeface="Calibri" charset="0"/>
                  <a:ea typeface="Calibri" charset="0"/>
                  <a:cs typeface="Calibri" charset="0"/>
                </a:rPr>
                <a:t>corazón</a:t>
              </a:r>
              <a:r>
                <a:rPr lang="es-PE" sz="1300" dirty="0">
                  <a:solidFill>
                    <a:schemeClr val="tx1"/>
                  </a:solidFill>
                  <a:latin typeface="Calibri" charset="0"/>
                  <a:ea typeface="Calibri" charset="0"/>
                  <a:cs typeface="Calibri" charset="0"/>
                </a:rPr>
                <a:t> de Lean, se encuentran </a:t>
              </a:r>
              <a:r>
                <a:rPr lang="es-PE" sz="1300" b="1" dirty="0">
                  <a:solidFill>
                    <a:schemeClr val="tx1"/>
                  </a:solidFill>
                  <a:latin typeface="Calibri" charset="0"/>
                  <a:ea typeface="Calibri" charset="0"/>
                  <a:cs typeface="Calibri" charset="0"/>
                </a:rPr>
                <a:t>miembros de un equipo </a:t>
              </a:r>
              <a:r>
                <a:rPr lang="es-PE" sz="1300" dirty="0">
                  <a:solidFill>
                    <a:schemeClr val="tx1"/>
                  </a:solidFill>
                  <a:latin typeface="Calibri" charset="0"/>
                  <a:ea typeface="Calibri" charset="0"/>
                  <a:cs typeface="Calibri" charset="0"/>
                </a:rPr>
                <a:t>motivados, flexibles y resolviendo continuamente problemas.</a:t>
              </a:r>
            </a:p>
          </p:txBody>
        </p:sp>
        <p:sp>
          <p:nvSpPr>
            <p:cNvPr id="17" name="Rectángulo redondeado 16"/>
            <p:cNvSpPr/>
            <p:nvPr/>
          </p:nvSpPr>
          <p:spPr>
            <a:xfrm>
              <a:off x="503238" y="4629652"/>
              <a:ext cx="4248150" cy="768096"/>
            </a:xfrm>
            <a:prstGeom prst="roundRect">
              <a:avLst>
                <a:gd name="adj" fmla="val 1061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lvl="0"/>
              <a:r>
                <a:rPr lang="es-PE" sz="1300" dirty="0">
                  <a:solidFill>
                    <a:schemeClr val="tx1"/>
                  </a:solidFill>
                  <a:latin typeface="Calibri" charset="0"/>
                  <a:ea typeface="Calibri" charset="0"/>
                  <a:cs typeface="Calibri" charset="0"/>
                </a:rPr>
                <a:t>Comúnmente Toyota Production System (TPS) es sinónimo de Lean Manufacturing.</a:t>
              </a:r>
            </a:p>
          </p:txBody>
        </p:sp>
      </p:grpSp>
      <p:pic>
        <p:nvPicPr>
          <p:cNvPr id="2" name="Imagen 1"/>
          <p:cNvPicPr>
            <a:picLocks noChangeAspect="1"/>
          </p:cNvPicPr>
          <p:nvPr/>
        </p:nvPicPr>
        <p:blipFill rotWithShape="1">
          <a:blip r:embed="rId3">
            <a:extLst>
              <a:ext uri="{28A0092B-C50C-407E-A947-70E740481C1C}">
                <a14:useLocalDpi xmlns:a14="http://schemas.microsoft.com/office/drawing/2010/main" val="0"/>
              </a:ext>
            </a:extLst>
          </a:blip>
          <a:srcRect l="8002" t="-5370" r="1908" b="-1"/>
          <a:stretch/>
        </p:blipFill>
        <p:spPr>
          <a:xfrm>
            <a:off x="5129785" y="1675163"/>
            <a:ext cx="3545904" cy="2476214"/>
          </a:xfrm>
          <a:prstGeom prst="rect">
            <a:avLst/>
          </a:prstGeom>
        </p:spPr>
      </p:pic>
    </p:spTree>
    <p:extLst>
      <p:ext uri="{BB962C8B-B14F-4D97-AF65-F5344CB8AC3E}">
        <p14:creationId xmlns:p14="http://schemas.microsoft.com/office/powerpoint/2010/main" val="18867490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497838" y="1350705"/>
            <a:ext cx="1731963" cy="246221"/>
          </a:xfrm>
          <a:prstGeom prst="rect">
            <a:avLst/>
          </a:prstGeom>
        </p:spPr>
        <p:txBody>
          <a:bodyPr vert="horz" wrap="square" lIns="0" tIns="0" rIns="0" bIns="0" rtlCol="0">
            <a:spAutoFit/>
          </a:bodyPr>
          <a:lstStyle/>
          <a:p>
            <a:pPr lvl="0"/>
            <a:r>
              <a:rPr lang="es-PE" sz="1600" b="1" dirty="0">
                <a:latin typeface="Calibri" charset="0"/>
                <a:ea typeface="Calibri" charset="0"/>
                <a:cs typeface="Calibri" charset="0"/>
              </a:rPr>
              <a:t>¿QUÉ ES TPS?</a:t>
            </a:r>
          </a:p>
        </p:txBody>
      </p:sp>
      <p:sp>
        <p:nvSpPr>
          <p:cNvPr id="11"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MX" sz="1000" dirty="0">
                <a:solidFill>
                  <a:schemeClr val="bg1">
                    <a:lumMod val="65000"/>
                  </a:schemeClr>
                </a:solidFill>
                <a:latin typeface="Calibri" charset="0"/>
                <a:ea typeface="Calibri" charset="0"/>
                <a:cs typeface="Calibri" charset="0"/>
              </a:rPr>
              <a:t>¿QUÉ ES LEAN?</a:t>
            </a:r>
          </a:p>
        </p:txBody>
      </p:sp>
      <p:pic>
        <p:nvPicPr>
          <p:cNvPr id="12" name="Imagen 11">
            <a:extLst>
              <a:ext uri="{FF2B5EF4-FFF2-40B4-BE49-F238E27FC236}">
                <a16:creationId xmlns:a16="http://schemas.microsoft.com/office/drawing/2014/main" id="{55CC2074-1C88-4326-9622-5C6F1D2965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06989" y="1200309"/>
            <a:ext cx="3743399" cy="2975765"/>
          </a:xfrm>
          <a:prstGeom prst="rect">
            <a:avLst/>
          </a:prstGeom>
        </p:spPr>
      </p:pic>
      <p:sp>
        <p:nvSpPr>
          <p:cNvPr id="5" name="Rectángulo 4">
            <a:extLst>
              <a:ext uri="{FF2B5EF4-FFF2-40B4-BE49-F238E27FC236}">
                <a16:creationId xmlns:a16="http://schemas.microsoft.com/office/drawing/2014/main" id="{F5DC76F4-D327-4D92-82E6-9F8B7CBDD2EC}"/>
              </a:ext>
            </a:extLst>
          </p:cNvPr>
          <p:cNvSpPr/>
          <p:nvPr/>
        </p:nvSpPr>
        <p:spPr>
          <a:xfrm>
            <a:off x="160520" y="1845246"/>
            <a:ext cx="4813300" cy="2554545"/>
          </a:xfrm>
          <a:prstGeom prst="rect">
            <a:avLst/>
          </a:prstGeom>
        </p:spPr>
        <p:txBody>
          <a:bodyPr wrap="square">
            <a:spAutoFit/>
          </a:bodyPr>
          <a:lstStyle/>
          <a:p>
            <a:pPr marL="285750" indent="-285750" algn="just">
              <a:buFont typeface="Arial" panose="020B0604020202020204" pitchFamily="34" charset="0"/>
              <a:buChar char="•"/>
            </a:pPr>
            <a:r>
              <a:rPr lang="es-PE" sz="1600" dirty="0">
                <a:latin typeface="Calibri" panose="020F0502020204030204" pitchFamily="34" charset="0"/>
                <a:cs typeface="Calibri" panose="020F0502020204030204" pitchFamily="34" charset="0"/>
              </a:rPr>
              <a:t>El Sistema de Producción Toyota, también conocido como TPS (Toyota </a:t>
            </a:r>
            <a:r>
              <a:rPr lang="es-PE" sz="1600" dirty="0" err="1">
                <a:latin typeface="Calibri" panose="020F0502020204030204" pitchFamily="34" charset="0"/>
                <a:cs typeface="Calibri" panose="020F0502020204030204" pitchFamily="34" charset="0"/>
              </a:rPr>
              <a:t>Production</a:t>
            </a:r>
            <a:r>
              <a:rPr lang="es-PE" sz="1600" dirty="0">
                <a:latin typeface="Calibri" panose="020F0502020204030204" pitchFamily="34" charset="0"/>
                <a:cs typeface="Calibri" panose="020F0502020204030204" pitchFamily="34" charset="0"/>
              </a:rPr>
              <a:t> </a:t>
            </a:r>
            <a:r>
              <a:rPr lang="es-PE" sz="1600" dirty="0" err="1">
                <a:latin typeface="Calibri" panose="020F0502020204030204" pitchFamily="34" charset="0"/>
                <a:cs typeface="Calibri" panose="020F0502020204030204" pitchFamily="34" charset="0"/>
              </a:rPr>
              <a:t>System</a:t>
            </a:r>
            <a:r>
              <a:rPr lang="es-PE" sz="1600" dirty="0">
                <a:latin typeface="Calibri" panose="020F0502020204030204" pitchFamily="34" charset="0"/>
                <a:cs typeface="Calibri" panose="020F0502020204030204" pitchFamily="34" charset="0"/>
              </a:rPr>
              <a:t>), es un sistema de gestión de la calidad que se originó en Japón y revolucionó la industria. </a:t>
            </a:r>
          </a:p>
          <a:p>
            <a:pPr marL="285750" indent="-285750" algn="just">
              <a:buFont typeface="Arial" panose="020B0604020202020204" pitchFamily="34" charset="0"/>
              <a:buChar char="•"/>
            </a:pPr>
            <a:r>
              <a:rPr lang="es-PE" sz="1600" dirty="0">
                <a:latin typeface="Calibri" panose="020F0502020204030204" pitchFamily="34" charset="0"/>
                <a:cs typeface="Calibri" panose="020F0502020204030204" pitchFamily="34" charset="0"/>
              </a:rPr>
              <a:t>Fue desarrollado por Toyota en los años 50 y es reconocido mundialmente por su enfoque en la mejora continua, la eliminación de desperdicios y la producción eficiente y de alta calidad.</a:t>
            </a:r>
          </a:p>
          <a:p>
            <a:pPr marL="285750" indent="-285750" algn="just">
              <a:buFont typeface="Arial" panose="020B0604020202020204" pitchFamily="34" charset="0"/>
              <a:buChar char="•"/>
            </a:pPr>
            <a:r>
              <a:rPr lang="es-ES" sz="1600" dirty="0">
                <a:latin typeface="Calibri" panose="020F0502020204030204" pitchFamily="34" charset="0"/>
                <a:cs typeface="Calibri" panose="020F0502020204030204" pitchFamily="34" charset="0"/>
              </a:rPr>
              <a:t>El Lean </a:t>
            </a:r>
            <a:r>
              <a:rPr lang="es-ES" sz="1600" dirty="0" err="1">
                <a:latin typeface="Calibri" panose="020F0502020204030204" pitchFamily="34" charset="0"/>
                <a:cs typeface="Calibri" panose="020F0502020204030204" pitchFamily="34" charset="0"/>
              </a:rPr>
              <a:t>Manufacturing</a:t>
            </a:r>
            <a:r>
              <a:rPr lang="es-ES" sz="1600" dirty="0">
                <a:latin typeface="Calibri" panose="020F0502020204030204" pitchFamily="34" charset="0"/>
                <a:cs typeface="Calibri" panose="020F0502020204030204" pitchFamily="34" charset="0"/>
              </a:rPr>
              <a:t> nació a raíz del Sistema de Producción Toyota (TPS). </a:t>
            </a:r>
            <a:endParaRPr lang="es-PE" sz="1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047092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MX" sz="1000" dirty="0">
                <a:solidFill>
                  <a:schemeClr val="bg1">
                    <a:lumMod val="65000"/>
                  </a:schemeClr>
                </a:solidFill>
                <a:latin typeface="Calibri" charset="0"/>
                <a:ea typeface="Calibri" charset="0"/>
                <a:cs typeface="Calibri" charset="0"/>
              </a:rPr>
              <a:t>¿QUÉ ES LEAN?</a:t>
            </a:r>
          </a:p>
        </p:txBody>
      </p:sp>
      <p:pic>
        <p:nvPicPr>
          <p:cNvPr id="12" name="Imagen 11">
            <a:extLst>
              <a:ext uri="{FF2B5EF4-FFF2-40B4-BE49-F238E27FC236}">
                <a16:creationId xmlns:a16="http://schemas.microsoft.com/office/drawing/2014/main" id="{55CC2074-1C88-4326-9622-5C6F1D2965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06989" y="1200309"/>
            <a:ext cx="3743399" cy="2975765"/>
          </a:xfrm>
          <a:prstGeom prst="rect">
            <a:avLst/>
          </a:prstGeom>
        </p:spPr>
      </p:pic>
      <p:sp>
        <p:nvSpPr>
          <p:cNvPr id="5" name="Rectángulo 4">
            <a:extLst>
              <a:ext uri="{FF2B5EF4-FFF2-40B4-BE49-F238E27FC236}">
                <a16:creationId xmlns:a16="http://schemas.microsoft.com/office/drawing/2014/main" id="{F5DC76F4-D327-4D92-82E6-9F8B7CBDD2EC}"/>
              </a:ext>
            </a:extLst>
          </p:cNvPr>
          <p:cNvSpPr/>
          <p:nvPr/>
        </p:nvSpPr>
        <p:spPr>
          <a:xfrm>
            <a:off x="293689" y="608084"/>
            <a:ext cx="4813300" cy="4770537"/>
          </a:xfrm>
          <a:prstGeom prst="rect">
            <a:avLst/>
          </a:prstGeom>
        </p:spPr>
        <p:txBody>
          <a:bodyPr wrap="square">
            <a:spAutoFit/>
          </a:bodyPr>
          <a:lstStyle/>
          <a:p>
            <a:pPr algn="just"/>
            <a:r>
              <a:rPr lang="es-ES" sz="1600" dirty="0">
                <a:latin typeface="Calibri" panose="020F0502020204030204" pitchFamily="34" charset="0"/>
                <a:cs typeface="Calibri" panose="020F0502020204030204" pitchFamily="34" charset="0"/>
              </a:rPr>
              <a:t>El TPS se basa en dos pilares fundamentales:</a:t>
            </a:r>
          </a:p>
          <a:p>
            <a:pPr marL="285750" indent="-285750" algn="just">
              <a:buFont typeface="Arial" panose="020B0604020202020204" pitchFamily="34" charset="0"/>
              <a:buChar char="•"/>
            </a:pPr>
            <a:r>
              <a:rPr lang="es-ES" sz="1600" b="1" dirty="0" err="1">
                <a:latin typeface="Calibri" panose="020F0502020204030204" pitchFamily="34" charset="0"/>
                <a:cs typeface="Calibri" panose="020F0502020204030204" pitchFamily="34" charset="0"/>
              </a:rPr>
              <a:t>Jidoka</a:t>
            </a:r>
            <a:r>
              <a:rPr lang="es-ES" sz="1600" b="1" dirty="0">
                <a:latin typeface="Calibri" panose="020F0502020204030204" pitchFamily="34" charset="0"/>
                <a:cs typeface="Calibri" panose="020F0502020204030204" pitchFamily="34" charset="0"/>
              </a:rPr>
              <a:t>: </a:t>
            </a:r>
          </a:p>
          <a:p>
            <a:pPr marL="742950" lvl="1" indent="-285750" algn="just">
              <a:buFont typeface="Arial" panose="020B0604020202020204" pitchFamily="34" charset="0"/>
              <a:buChar char="•"/>
            </a:pPr>
            <a:r>
              <a:rPr lang="es-ES" sz="1600" b="1" dirty="0">
                <a:latin typeface="Calibri" panose="020F0502020204030204" pitchFamily="34" charset="0"/>
                <a:cs typeface="Calibri" panose="020F0502020204030204" pitchFamily="34" charset="0"/>
              </a:rPr>
              <a:t>Hacer visibles las fallas en la producción y/o defectos.</a:t>
            </a:r>
          </a:p>
          <a:p>
            <a:pPr marL="742950" lvl="1" indent="-285750" algn="just">
              <a:buFont typeface="Arial" panose="020B0604020202020204" pitchFamily="34" charset="0"/>
              <a:buChar char="•"/>
            </a:pPr>
            <a:r>
              <a:rPr lang="es-ES" sz="1600" dirty="0">
                <a:latin typeface="Calibri" panose="020F0502020204030204" pitchFamily="34" charset="0"/>
                <a:cs typeface="Calibri" panose="020F0502020204030204" pitchFamily="34" charset="0"/>
              </a:rPr>
              <a:t>Fue inspirado por la primera máquina automática de tejer inventada por Sakichi Toyoda, que detenía su producción al detectar que el hilo se había roto.</a:t>
            </a:r>
          </a:p>
          <a:p>
            <a:pPr marL="742950" lvl="1" indent="-285750" algn="just">
              <a:buFont typeface="Arial" panose="020B0604020202020204" pitchFamily="34" charset="0"/>
              <a:buChar char="•"/>
            </a:pPr>
            <a:endParaRPr lang="es-ES" sz="1600" dirty="0">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s-ES" sz="1600" b="1" dirty="0">
                <a:latin typeface="Calibri" panose="020F0502020204030204" pitchFamily="34" charset="0"/>
                <a:cs typeface="Calibri" panose="020F0502020204030204" pitchFamily="34" charset="0"/>
              </a:rPr>
              <a:t>Just-in-Time (JIT): </a:t>
            </a:r>
          </a:p>
          <a:p>
            <a:pPr marL="742950" lvl="1" indent="-285750" algn="just">
              <a:buFont typeface="Arial" panose="020B0604020202020204" pitchFamily="34" charset="0"/>
              <a:buChar char="•"/>
            </a:pPr>
            <a:r>
              <a:rPr lang="es-ES" sz="1600" dirty="0">
                <a:latin typeface="Calibri" panose="020F0502020204030204" pitchFamily="34" charset="0"/>
                <a:cs typeface="Calibri" panose="020F0502020204030204" pitchFamily="34" charset="0"/>
              </a:rPr>
              <a:t>Desarrollado por Taiichi Ohno (Ingeniero Industrial de Toyota).</a:t>
            </a:r>
          </a:p>
          <a:p>
            <a:pPr marL="742950" lvl="1" indent="-285750" algn="just">
              <a:buFont typeface="Arial" panose="020B0604020202020204" pitchFamily="34" charset="0"/>
              <a:buChar char="•"/>
            </a:pPr>
            <a:r>
              <a:rPr lang="es-ES" sz="1600" b="1" dirty="0">
                <a:latin typeface="Calibri" panose="020F0502020204030204" pitchFamily="34" charset="0"/>
                <a:cs typeface="Calibri" panose="020F0502020204030204" pitchFamily="34" charset="0"/>
              </a:rPr>
              <a:t>Producir lo necesario, en el momento justo, con la mejor calidad y a un precio competitivo</a:t>
            </a:r>
            <a:r>
              <a:rPr lang="es-ES" sz="1600" dirty="0">
                <a:latin typeface="Calibri" panose="020F0502020204030204" pitchFamily="34" charset="0"/>
                <a:cs typeface="Calibri" panose="020F0502020204030204" pitchFamily="34" charset="0"/>
              </a:rPr>
              <a:t>.</a:t>
            </a:r>
          </a:p>
          <a:p>
            <a:pPr marL="742950" lvl="1" indent="-285750" algn="just">
              <a:buFont typeface="Arial" panose="020B0604020202020204" pitchFamily="34" charset="0"/>
              <a:buChar char="•"/>
            </a:pPr>
            <a:r>
              <a:rPr lang="es-ES" sz="1600" dirty="0">
                <a:latin typeface="Calibri" panose="020F0502020204030204" pitchFamily="34" charset="0"/>
                <a:cs typeface="Calibri" panose="020F0502020204030204" pitchFamily="34" charset="0"/>
              </a:rPr>
              <a:t>Ohno se inspiró en los supermercados norteamericanos, donde los clientes pueden escoger justo el producto que necesitan en la cantidad requerida, en el momento exacto.</a:t>
            </a:r>
            <a:endParaRPr lang="es-PE" sz="1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92892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3" y="3169972"/>
            <a:ext cx="5993558" cy="387798"/>
          </a:xfrm>
          <a:prstGeom prst="rect">
            <a:avLst/>
          </a:prstGeom>
          <a:noFill/>
        </p:spPr>
        <p:txBody>
          <a:bodyPr wrap="square" lIns="0" tIns="0" rIns="0" bIns="0" rtlCol="0">
            <a:spAutoFit/>
          </a:bodyPr>
          <a:lstStyle/>
          <a:p>
            <a:pPr>
              <a:lnSpc>
                <a:spcPct val="90000"/>
              </a:lnSpc>
              <a:spcBef>
                <a:spcPts val="1000"/>
              </a:spcBef>
              <a:defRPr/>
            </a:pPr>
            <a:r>
              <a:rPr lang="es-PE" sz="2800" b="1" dirty="0">
                <a:solidFill>
                  <a:schemeClr val="bg1"/>
                </a:solidFill>
                <a:latin typeface="Graphik Bold" charset="0"/>
                <a:ea typeface="Graphik Bold" charset="0"/>
                <a:cs typeface="Graphik Bold" charset="0"/>
              </a:rPr>
              <a:t>PRINCIPIOS LEAN</a:t>
            </a: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3" y="2869612"/>
            <a:ext cx="195423" cy="201256"/>
          </a:xfrm>
          <a:prstGeom prst="rect">
            <a:avLst/>
          </a:prstGeom>
        </p:spPr>
      </p:pic>
    </p:spTree>
    <p:extLst>
      <p:ext uri="{BB962C8B-B14F-4D97-AF65-F5344CB8AC3E}">
        <p14:creationId xmlns:p14="http://schemas.microsoft.com/office/powerpoint/2010/main" val="130961735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1_Diseño predeterminad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Diseño predeterminado">
      <a:majorFont>
        <a:latin typeface="Arial"/>
        <a:ea typeface=""/>
        <a:cs typeface=""/>
      </a:majorFont>
      <a:minorFont>
        <a:latin typeface="Arial"/>
        <a:ea typeface=""/>
        <a:cs typeface=""/>
      </a:minorFont>
    </a:fontScheme>
    <a:fmtScheme name="Papel">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iseño predeterminad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iseño predeterminad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iseño predeterminad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iseño predeterminad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iseño predeterminad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iseño predeterminad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iseño predeterminad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iseño predeterminad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iseño predeterminad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iseño predeterminad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iseño predeterminad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22738</TotalTime>
  <Words>6072</Words>
  <Application>Microsoft Office PowerPoint</Application>
  <PresentationFormat>Presentación en pantalla (16:10)</PresentationFormat>
  <Paragraphs>487</Paragraphs>
  <Slides>52</Slides>
  <Notes>40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52</vt:i4>
      </vt:variant>
    </vt:vector>
  </HeadingPairs>
  <TitlesOfParts>
    <vt:vector size="59" baseType="lpstr">
      <vt:lpstr>Arial</vt:lpstr>
      <vt:lpstr>Calibri</vt:lpstr>
      <vt:lpstr>Graphik Bold</vt:lpstr>
      <vt:lpstr>Graphik Medium</vt:lpstr>
      <vt:lpstr>Graphik Regular</vt:lpstr>
      <vt:lpstr>Wingdings</vt:lpstr>
      <vt:lpstr>1_Diseño predeterminado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Isil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Isil</dc:creator>
  <cp:lastModifiedBy>katya garvich</cp:lastModifiedBy>
  <cp:revision>1520</cp:revision>
  <dcterms:created xsi:type="dcterms:W3CDTF">2006-06-01T21:36:52Z</dcterms:created>
  <dcterms:modified xsi:type="dcterms:W3CDTF">2024-10-26T16:22:11Z</dcterms:modified>
</cp:coreProperties>
</file>